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66" r:id="rId1"/>
  </p:sldMasterIdLst>
  <p:notesMasterIdLst>
    <p:notesMasterId r:id="rId26"/>
  </p:notesMasterIdLst>
  <p:handoutMasterIdLst>
    <p:handoutMasterId r:id="rId27"/>
  </p:handoutMasterIdLst>
  <p:sldIdLst>
    <p:sldId id="257" r:id="rId2"/>
    <p:sldId id="258" r:id="rId3"/>
    <p:sldId id="260" r:id="rId4"/>
    <p:sldId id="259" r:id="rId5"/>
    <p:sldId id="261" r:id="rId6"/>
    <p:sldId id="263" r:id="rId7"/>
    <p:sldId id="262" r:id="rId8"/>
    <p:sldId id="264" r:id="rId9"/>
    <p:sldId id="268" r:id="rId10"/>
    <p:sldId id="270" r:id="rId11"/>
    <p:sldId id="278" r:id="rId12"/>
    <p:sldId id="288" r:id="rId13"/>
    <p:sldId id="287" r:id="rId14"/>
    <p:sldId id="267" r:id="rId15"/>
    <p:sldId id="271" r:id="rId16"/>
    <p:sldId id="272" r:id="rId17"/>
    <p:sldId id="273" r:id="rId18"/>
    <p:sldId id="280" r:id="rId19"/>
    <p:sldId id="282" r:id="rId20"/>
    <p:sldId id="275" r:id="rId21"/>
    <p:sldId id="286" r:id="rId22"/>
    <p:sldId id="277" r:id="rId23"/>
    <p:sldId id="283" r:id="rId24"/>
    <p:sldId id="289" r:id="rId25"/>
  </p:sldIdLst>
  <p:sldSz cx="9144000" cy="5143500" type="screen16x9"/>
  <p:notesSz cx="6797675" cy="9926638"/>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239">
          <p15:clr>
            <a:srgbClr val="A4A3A4"/>
          </p15:clr>
        </p15:guide>
        <p15:guide id="2" pos="2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a:srgbClr val="6699FF"/>
    <a:srgbClr val="98E6F6"/>
    <a:srgbClr val="11A9C7"/>
    <a:srgbClr val="99CCFF"/>
    <a:srgbClr val="0099FF"/>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Objects="1" showGuides="1">
      <p:cViewPr varScale="1">
        <p:scale>
          <a:sx n="118" d="100"/>
          <a:sy n="118" d="100"/>
        </p:scale>
        <p:origin x="-307" y="-77"/>
      </p:cViewPr>
      <p:guideLst>
        <p:guide orient="horz" pos="3239"/>
        <p:guide pos="285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2014CF9-9331-C041-9E17-4D91C9AADF20}" type="datetimeFigureOut">
              <a:rPr lang="en-US"/>
              <a:pPr>
                <a:defRPr/>
              </a:pPr>
              <a:t>4/12/2017</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A2B8A09-F066-6744-BB6A-6BBC9BF6E4AC}" type="slidenum">
              <a:rPr lang="en-US"/>
              <a:pPr>
                <a:defRPr/>
              </a:pPr>
              <a:t>‹#›</a:t>
            </a:fld>
            <a:endParaRPr lang="en-US" dirty="0"/>
          </a:p>
        </p:txBody>
      </p:sp>
    </p:spTree>
    <p:extLst>
      <p:ext uri="{BB962C8B-B14F-4D97-AF65-F5344CB8AC3E}">
        <p14:creationId xmlns:p14="http://schemas.microsoft.com/office/powerpoint/2010/main" val="947048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vl1pPr>
          </a:lstStyle>
          <a:p>
            <a:pPr>
              <a:defRPr/>
            </a:pPr>
            <a:fld id="{3744CBF0-EA61-8F4C-8FD7-41FF97BF6C8A}" type="datetimeFigureOut">
              <a:rPr lang="en-US"/>
              <a:pPr>
                <a:defRPr/>
              </a:pPr>
              <a:t>4/12/2017</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vl1pPr>
          </a:lstStyle>
          <a:p>
            <a:pPr>
              <a:defRPr/>
            </a:pPr>
            <a:fld id="{74778C59-FC90-6A4C-8F60-A6768AA631DC}" type="slidenum">
              <a:rPr lang="en-US"/>
              <a:pPr>
                <a:defRPr/>
              </a:pPr>
              <a:t>‹#›</a:t>
            </a:fld>
            <a:endParaRPr lang="en-US" dirty="0"/>
          </a:p>
        </p:txBody>
      </p:sp>
    </p:spTree>
    <p:extLst>
      <p:ext uri="{BB962C8B-B14F-4D97-AF65-F5344CB8AC3E}">
        <p14:creationId xmlns:p14="http://schemas.microsoft.com/office/powerpoint/2010/main" val="62823035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1</a:t>
            </a:fld>
            <a:endParaRPr lang="en-US" dirty="0"/>
          </a:p>
        </p:txBody>
      </p:sp>
    </p:spTree>
    <p:extLst>
      <p:ext uri="{BB962C8B-B14F-4D97-AF65-F5344CB8AC3E}">
        <p14:creationId xmlns:p14="http://schemas.microsoft.com/office/powerpoint/2010/main" val="105279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4</a:t>
            </a:fld>
            <a:endParaRPr lang="en-US" dirty="0"/>
          </a:p>
        </p:txBody>
      </p:sp>
    </p:spTree>
    <p:extLst>
      <p:ext uri="{BB962C8B-B14F-4D97-AF65-F5344CB8AC3E}">
        <p14:creationId xmlns:p14="http://schemas.microsoft.com/office/powerpoint/2010/main" val="165095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17</a:t>
            </a:fld>
            <a:endParaRPr lang="en-US" dirty="0"/>
          </a:p>
        </p:txBody>
      </p:sp>
    </p:spTree>
    <p:extLst>
      <p:ext uri="{BB962C8B-B14F-4D97-AF65-F5344CB8AC3E}">
        <p14:creationId xmlns:p14="http://schemas.microsoft.com/office/powerpoint/2010/main" val="17088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18</a:t>
            </a:fld>
            <a:endParaRPr lang="en-US" dirty="0"/>
          </a:p>
        </p:txBody>
      </p:sp>
    </p:spTree>
    <p:extLst>
      <p:ext uri="{BB962C8B-B14F-4D97-AF65-F5344CB8AC3E}">
        <p14:creationId xmlns:p14="http://schemas.microsoft.com/office/powerpoint/2010/main" val="118302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21</a:t>
            </a:fld>
            <a:endParaRPr lang="en-US" dirty="0"/>
          </a:p>
        </p:txBody>
      </p:sp>
    </p:spTree>
    <p:extLst>
      <p:ext uri="{BB962C8B-B14F-4D97-AF65-F5344CB8AC3E}">
        <p14:creationId xmlns:p14="http://schemas.microsoft.com/office/powerpoint/2010/main" val="96478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22</a:t>
            </a:fld>
            <a:endParaRPr lang="en-US" dirty="0"/>
          </a:p>
        </p:txBody>
      </p:sp>
    </p:spTree>
    <p:extLst>
      <p:ext uri="{BB962C8B-B14F-4D97-AF65-F5344CB8AC3E}">
        <p14:creationId xmlns:p14="http://schemas.microsoft.com/office/powerpoint/2010/main" val="286345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23</a:t>
            </a:fld>
            <a:endParaRPr lang="en-US" dirty="0"/>
          </a:p>
        </p:txBody>
      </p:sp>
    </p:spTree>
    <p:extLst>
      <p:ext uri="{BB962C8B-B14F-4D97-AF65-F5344CB8AC3E}">
        <p14:creationId xmlns:p14="http://schemas.microsoft.com/office/powerpoint/2010/main" val="120007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4778C59-FC90-6A4C-8F60-A6768AA631DC}" type="slidenum">
              <a:rPr lang="en-US" smtClean="0"/>
              <a:pPr>
                <a:defRPr/>
              </a:pPr>
              <a:t>24</a:t>
            </a:fld>
            <a:endParaRPr lang="en-US" dirty="0"/>
          </a:p>
        </p:txBody>
      </p:sp>
    </p:spTree>
    <p:extLst>
      <p:ext uri="{BB962C8B-B14F-4D97-AF65-F5344CB8AC3E}">
        <p14:creationId xmlns:p14="http://schemas.microsoft.com/office/powerpoint/2010/main" val="371349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0850" y="1468219"/>
            <a:ext cx="8041910" cy="1102519"/>
          </a:xfrm>
        </p:spPr>
        <p:txBody>
          <a:bodyPr lIns="0">
            <a:normAutofit/>
          </a:bodyPr>
          <a:lstStyle>
            <a:lvl1pPr>
              <a:defRPr sz="3200">
                <a:latin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50851" y="2697109"/>
            <a:ext cx="7030605" cy="763211"/>
          </a:xfrm>
        </p:spPr>
        <p:txBody>
          <a:bodyPr lIns="0" tIns="0">
            <a:normAutofit/>
          </a:bodyPr>
          <a:lstStyle>
            <a:lvl1pPr marL="0" indent="0" algn="l">
              <a:buNone/>
              <a:defRPr sz="2400">
                <a:solidFill>
                  <a:srgbClr val="53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40113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17427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8"/>
          <p:cNvSpPr txBox="1">
            <a:spLocks noChangeArrowheads="1"/>
          </p:cNvSpPr>
          <p:nvPr userDrawn="1"/>
        </p:nvSpPr>
        <p:spPr bwMode="auto">
          <a:xfrm>
            <a:off x="3321050" y="4765675"/>
            <a:ext cx="55641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nchor="b">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defRPr/>
            </a:pPr>
            <a:r>
              <a:rPr lang="en-US" sz="900" b="1" dirty="0" smtClean="0">
                <a:solidFill>
                  <a:schemeClr val="bg1"/>
                </a:solidFill>
                <a:latin typeface="Verdana" charset="0"/>
                <a:cs typeface="Verdana" charset="0"/>
              </a:rPr>
              <a:t>tia.org.nz</a:t>
            </a:r>
          </a:p>
        </p:txBody>
      </p:sp>
      <p:pic>
        <p:nvPicPr>
          <p:cNvPr id="3" name="Picture 8" descr="TIA_Logo_Whit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1663" y="1924050"/>
            <a:ext cx="2870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8"/>
          <p:cNvSpPr txBox="1">
            <a:spLocks noChangeArrowheads="1"/>
          </p:cNvSpPr>
          <p:nvPr userDrawn="1"/>
        </p:nvSpPr>
        <p:spPr bwMode="auto">
          <a:xfrm>
            <a:off x="3321050" y="4765675"/>
            <a:ext cx="55641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nchor="b">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defRPr/>
            </a:pPr>
            <a:r>
              <a:rPr lang="en-US" sz="900" b="1" dirty="0" smtClean="0">
                <a:solidFill>
                  <a:schemeClr val="bg1"/>
                </a:solidFill>
                <a:latin typeface="Verdana" charset="0"/>
                <a:cs typeface="Verdana" charset="0"/>
              </a:rPr>
              <a:t>tia.org.nz</a:t>
            </a:r>
          </a:p>
        </p:txBody>
      </p:sp>
      <p:pic>
        <p:nvPicPr>
          <p:cNvPr id="3" name="Picture 8" descr="TIA_Logo_White Taglin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09875" y="1887538"/>
            <a:ext cx="35242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40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450850" y="4765675"/>
            <a:ext cx="55641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nchor="b">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b="1" dirty="0" smtClean="0">
                <a:solidFill>
                  <a:schemeClr val="bg1"/>
                </a:solidFill>
                <a:latin typeface="Verdana" charset="0"/>
              </a:rPr>
              <a:t>THE VOICE OF NEW ZEALAND’S TOURISM INDUSTRY</a:t>
            </a:r>
          </a:p>
        </p:txBody>
      </p:sp>
      <p:pic>
        <p:nvPicPr>
          <p:cNvPr id="5" name="Picture 8" descr="TIA_Logo_Whit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4773613"/>
            <a:ext cx="8175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0850" y="1677190"/>
            <a:ext cx="8041910" cy="684577"/>
          </a:xfrm>
        </p:spPr>
        <p:txBody>
          <a:bodyPr lIns="0">
            <a:normAutofit/>
          </a:bodyPr>
          <a:lstStyle>
            <a:lvl1pPr>
              <a:defRPr sz="3600">
                <a:solidFill>
                  <a:schemeClr val="bg1"/>
                </a:solidFill>
                <a:latin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50851" y="2483269"/>
            <a:ext cx="7030605" cy="763211"/>
          </a:xfrm>
        </p:spPr>
        <p:txBody>
          <a:bodyPr lIns="0" tIns="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3302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23963"/>
            <a:ext cx="8229600" cy="3370660"/>
          </a:xfrm>
        </p:spPr>
        <p:txBody>
          <a:bodyPr/>
          <a:lstStyle>
            <a:lvl1pPr marL="457200" indent="-457200">
              <a:buFont typeface="Arial"/>
              <a:buChar char="•"/>
              <a:defRPr/>
            </a:lvl1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414560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112838"/>
            <a:ext cx="8229600" cy="0"/>
          </a:xfrm>
          <a:prstGeom prst="line">
            <a:avLst/>
          </a:prstGeom>
          <a:ln w="19050">
            <a:solidFill>
              <a:srgbClr val="53565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23963"/>
            <a:ext cx="4038600" cy="3370660"/>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23963"/>
            <a:ext cx="4038600" cy="3370660"/>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428780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112838"/>
            <a:ext cx="8229600" cy="0"/>
          </a:xfrm>
          <a:prstGeom prst="line">
            <a:avLst/>
          </a:prstGeom>
          <a:ln w="19050">
            <a:solidFill>
              <a:srgbClr val="53565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64230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4778375"/>
            <a:ext cx="7905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0892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0958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81431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21265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0" numCol="1" anchor="b" anchorCtr="0" compatLnSpc="1">
            <a:prstTxWarp prst="textNoShape">
              <a:avLst/>
            </a:prstTxWarp>
          </a:bodyPr>
          <a:lstStyle/>
          <a:p>
            <a:pPr lvl="0"/>
            <a:r>
              <a:rPr lang="en-US"/>
              <a:t>Click to edit master two line title style</a:t>
            </a:r>
          </a:p>
        </p:txBody>
      </p:sp>
      <p:sp>
        <p:nvSpPr>
          <p:cNvPr id="1027" name="Text Placeholder 2"/>
          <p:cNvSpPr>
            <a:spLocks noGrp="1"/>
          </p:cNvSpPr>
          <p:nvPr>
            <p:ph type="body" idx="1"/>
          </p:nvPr>
        </p:nvSpPr>
        <p:spPr bwMode="auto">
          <a:xfrm>
            <a:off x="457200" y="1223963"/>
            <a:ext cx="82296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5" name="Straight Connector 4"/>
          <p:cNvCxnSpPr/>
          <p:nvPr/>
        </p:nvCxnSpPr>
        <p:spPr>
          <a:xfrm>
            <a:off x="457200" y="4678363"/>
            <a:ext cx="8229600" cy="0"/>
          </a:xfrm>
          <a:prstGeom prst="line">
            <a:avLst/>
          </a:prstGeom>
          <a:ln w="10160">
            <a:solidFill>
              <a:srgbClr val="53565A"/>
            </a:solidFill>
          </a:ln>
          <a:effectLst/>
        </p:spPr>
        <p:style>
          <a:lnRef idx="2">
            <a:schemeClr val="accent1"/>
          </a:lnRef>
          <a:fillRef idx="0">
            <a:schemeClr val="accent1"/>
          </a:fillRef>
          <a:effectRef idx="1">
            <a:schemeClr val="accent1"/>
          </a:effectRef>
          <a:fontRef idx="minor">
            <a:schemeClr val="tx1"/>
          </a:fontRef>
        </p:style>
      </p:cxnSp>
      <p:pic>
        <p:nvPicPr>
          <p:cNvPr id="1029"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5113" y="4778375"/>
            <a:ext cx="7905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457200" y="4767263"/>
            <a:ext cx="5562600" cy="274637"/>
          </a:xfrm>
          <a:prstGeom prst="rect">
            <a:avLst/>
          </a:prstGeom>
        </p:spPr>
        <p:txBody>
          <a:bodyPr vert="horz" lIns="91440" tIns="45720" rIns="91440" bIns="45720" rtlCol="0" anchor="ctr"/>
          <a:lstStyle>
            <a:lvl1pPr algn="l">
              <a:defRPr sz="1200" dirty="0" smtClean="0">
                <a:solidFill>
                  <a:schemeClr val="bg1">
                    <a:lumMod val="50000"/>
                  </a:schemeClr>
                </a:solidFill>
                <a:latin typeface="Verdana"/>
                <a:cs typeface="Verdan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805" r:id="rId2"/>
    <p:sldLayoutId id="2147483793" r:id="rId3"/>
    <p:sldLayoutId id="2147483809" r:id="rId4"/>
    <p:sldLayoutId id="2147483810" r:id="rId5"/>
    <p:sldLayoutId id="2147483813" r:id="rId6"/>
    <p:sldLayoutId id="2147483795" r:id="rId7"/>
    <p:sldLayoutId id="2147483796" r:id="rId8"/>
    <p:sldLayoutId id="2147483797" r:id="rId9"/>
    <p:sldLayoutId id="2147483798" r:id="rId10"/>
    <p:sldLayoutId id="2147483819" r:id="rId11"/>
    <p:sldLayoutId id="2147483820" r:id="rId12"/>
  </p:sldLayoutIdLst>
  <p:txStyles>
    <p:titleStyle>
      <a:lvl1pPr algn="l" defTabSz="457200" rtl="0" eaLnBrk="1" fontAlgn="base" hangingPunct="1">
        <a:spcBef>
          <a:spcPct val="0"/>
        </a:spcBef>
        <a:spcAft>
          <a:spcPct val="0"/>
        </a:spcAft>
        <a:defRPr sz="3000" b="1" kern="1200">
          <a:solidFill>
            <a:srgbClr val="53565A"/>
          </a:solidFill>
          <a:latin typeface="Verdana"/>
          <a:ea typeface="ＭＳ Ｐゴシック" charset="0"/>
          <a:cs typeface="Museo Sans 300"/>
        </a:defRPr>
      </a:lvl1pPr>
      <a:lvl2pPr algn="l" defTabSz="457200" rtl="0" eaLnBrk="1" fontAlgn="base" hangingPunct="1">
        <a:spcBef>
          <a:spcPct val="0"/>
        </a:spcBef>
        <a:spcAft>
          <a:spcPct val="0"/>
        </a:spcAft>
        <a:defRPr sz="3000" b="1">
          <a:solidFill>
            <a:srgbClr val="53565A"/>
          </a:solidFill>
          <a:latin typeface="Verdana" charset="0"/>
          <a:ea typeface="ＭＳ Ｐゴシック" charset="0"/>
        </a:defRPr>
      </a:lvl2pPr>
      <a:lvl3pPr algn="l" defTabSz="457200" rtl="0" eaLnBrk="1" fontAlgn="base" hangingPunct="1">
        <a:spcBef>
          <a:spcPct val="0"/>
        </a:spcBef>
        <a:spcAft>
          <a:spcPct val="0"/>
        </a:spcAft>
        <a:defRPr sz="3000" b="1">
          <a:solidFill>
            <a:srgbClr val="53565A"/>
          </a:solidFill>
          <a:latin typeface="Verdana" charset="0"/>
          <a:ea typeface="ＭＳ Ｐゴシック" charset="0"/>
        </a:defRPr>
      </a:lvl3pPr>
      <a:lvl4pPr algn="l" defTabSz="457200" rtl="0" eaLnBrk="1" fontAlgn="base" hangingPunct="1">
        <a:spcBef>
          <a:spcPct val="0"/>
        </a:spcBef>
        <a:spcAft>
          <a:spcPct val="0"/>
        </a:spcAft>
        <a:defRPr sz="3000" b="1">
          <a:solidFill>
            <a:srgbClr val="53565A"/>
          </a:solidFill>
          <a:latin typeface="Verdana" charset="0"/>
          <a:ea typeface="ＭＳ Ｐゴシック" charset="0"/>
        </a:defRPr>
      </a:lvl4pPr>
      <a:lvl5pPr algn="l" defTabSz="457200" rtl="0" eaLnBrk="1" fontAlgn="base" hangingPunct="1">
        <a:spcBef>
          <a:spcPct val="0"/>
        </a:spcBef>
        <a:spcAft>
          <a:spcPct val="0"/>
        </a:spcAft>
        <a:defRPr sz="3000" b="1">
          <a:solidFill>
            <a:srgbClr val="53565A"/>
          </a:solidFill>
          <a:latin typeface="Verdana" charset="0"/>
          <a:ea typeface="ＭＳ Ｐゴシック" charset="0"/>
        </a:defRPr>
      </a:lvl5pPr>
      <a:lvl6pPr marL="457200" algn="l" defTabSz="457200" rtl="0" eaLnBrk="1" fontAlgn="base" hangingPunct="1">
        <a:spcBef>
          <a:spcPct val="0"/>
        </a:spcBef>
        <a:spcAft>
          <a:spcPct val="0"/>
        </a:spcAft>
        <a:defRPr sz="3600" b="1">
          <a:solidFill>
            <a:srgbClr val="53565A"/>
          </a:solidFill>
          <a:latin typeface="Verdana" charset="0"/>
          <a:ea typeface="ＭＳ Ｐゴシック" charset="0"/>
        </a:defRPr>
      </a:lvl6pPr>
      <a:lvl7pPr marL="914400" algn="l" defTabSz="457200" rtl="0" eaLnBrk="1" fontAlgn="base" hangingPunct="1">
        <a:spcBef>
          <a:spcPct val="0"/>
        </a:spcBef>
        <a:spcAft>
          <a:spcPct val="0"/>
        </a:spcAft>
        <a:defRPr sz="3600" b="1">
          <a:solidFill>
            <a:srgbClr val="53565A"/>
          </a:solidFill>
          <a:latin typeface="Verdana" charset="0"/>
          <a:ea typeface="ＭＳ Ｐゴシック" charset="0"/>
        </a:defRPr>
      </a:lvl7pPr>
      <a:lvl8pPr marL="1371600" algn="l" defTabSz="457200" rtl="0" eaLnBrk="1" fontAlgn="base" hangingPunct="1">
        <a:spcBef>
          <a:spcPct val="0"/>
        </a:spcBef>
        <a:spcAft>
          <a:spcPct val="0"/>
        </a:spcAft>
        <a:defRPr sz="3600" b="1">
          <a:solidFill>
            <a:srgbClr val="53565A"/>
          </a:solidFill>
          <a:latin typeface="Verdana" charset="0"/>
          <a:ea typeface="ＭＳ Ｐゴシック" charset="0"/>
        </a:defRPr>
      </a:lvl8pPr>
      <a:lvl9pPr marL="1828800" algn="l" defTabSz="457200" rtl="0" eaLnBrk="1" fontAlgn="base" hangingPunct="1">
        <a:spcBef>
          <a:spcPct val="0"/>
        </a:spcBef>
        <a:spcAft>
          <a:spcPct val="0"/>
        </a:spcAft>
        <a:defRPr sz="3600" b="1">
          <a:solidFill>
            <a:srgbClr val="53565A"/>
          </a:solidFill>
          <a:latin typeface="Verdana" charset="0"/>
          <a:ea typeface="ＭＳ Ｐゴシック" charset="0"/>
        </a:defRPr>
      </a:lvl9pPr>
    </p:titleStyle>
    <p:bodyStyle>
      <a:lvl1pPr marL="342900" indent="-342900" algn="l" defTabSz="457200" rtl="0" eaLnBrk="1" fontAlgn="base" hangingPunct="1">
        <a:spcBef>
          <a:spcPts val="600"/>
        </a:spcBef>
        <a:spcAft>
          <a:spcPct val="0"/>
        </a:spcAft>
        <a:buFont typeface="Arial" charset="0"/>
        <a:buChar char="•"/>
        <a:defRPr sz="2800" kern="1200">
          <a:solidFill>
            <a:srgbClr val="53565A"/>
          </a:solidFill>
          <a:latin typeface="Verdana"/>
          <a:ea typeface="ＭＳ Ｐゴシック" charset="0"/>
          <a:cs typeface="Museo Sans 300"/>
        </a:defRPr>
      </a:lvl1pPr>
      <a:lvl2pPr marL="742950" indent="-285750" algn="l" defTabSz="457200" rtl="0" eaLnBrk="1" fontAlgn="base" hangingPunct="1">
        <a:spcBef>
          <a:spcPts val="600"/>
        </a:spcBef>
        <a:spcAft>
          <a:spcPct val="0"/>
        </a:spcAft>
        <a:buFont typeface="Arial" charset="0"/>
        <a:buChar char="–"/>
        <a:defRPr sz="2600" kern="1200">
          <a:solidFill>
            <a:srgbClr val="53565A"/>
          </a:solidFill>
          <a:latin typeface="Verdana"/>
          <a:ea typeface="ＭＳ Ｐゴシック" charset="0"/>
          <a:cs typeface="Museo Sans 300"/>
        </a:defRPr>
      </a:lvl2pPr>
      <a:lvl3pPr marL="1143000" indent="-228600" algn="l" defTabSz="457200" rtl="0" eaLnBrk="1" fontAlgn="base" hangingPunct="1">
        <a:spcBef>
          <a:spcPts val="600"/>
        </a:spcBef>
        <a:spcAft>
          <a:spcPct val="0"/>
        </a:spcAft>
        <a:buFont typeface="Arial" charset="0"/>
        <a:buChar char="•"/>
        <a:defRPr sz="2400" kern="1200">
          <a:solidFill>
            <a:srgbClr val="53565A"/>
          </a:solidFill>
          <a:latin typeface="Verdana"/>
          <a:ea typeface="ＭＳ Ｐゴシック" charset="0"/>
          <a:cs typeface="Museo Sans 300"/>
        </a:defRPr>
      </a:lvl3pPr>
      <a:lvl4pPr marL="1600200" indent="-228600" algn="l" defTabSz="457200" rtl="0" eaLnBrk="1" fontAlgn="base" hangingPunct="1">
        <a:spcBef>
          <a:spcPts val="400"/>
        </a:spcBef>
        <a:spcAft>
          <a:spcPct val="0"/>
        </a:spcAft>
        <a:buFont typeface="Arial" charset="0"/>
        <a:buChar char="–"/>
        <a:defRPr sz="2000" kern="1200">
          <a:solidFill>
            <a:srgbClr val="53565A"/>
          </a:solidFill>
          <a:latin typeface="Verdana"/>
          <a:ea typeface="ＭＳ Ｐゴシック" charset="0"/>
          <a:cs typeface="Museo Sans 300"/>
        </a:defRPr>
      </a:lvl4pPr>
      <a:lvl5pPr marL="2057400" indent="-228600" algn="l" defTabSz="457200" rtl="0" eaLnBrk="1" fontAlgn="base" hangingPunct="1">
        <a:spcBef>
          <a:spcPts val="400"/>
        </a:spcBef>
        <a:spcAft>
          <a:spcPct val="0"/>
        </a:spcAft>
        <a:buFont typeface="Arial" charset="0"/>
        <a:buChar char="»"/>
        <a:defRPr sz="2000" kern="1200">
          <a:solidFill>
            <a:srgbClr val="53565A"/>
          </a:solidFill>
          <a:latin typeface="Verdana"/>
          <a:ea typeface="ＭＳ Ｐゴシック" charset="0"/>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851" y="1419622"/>
            <a:ext cx="8041910" cy="684577"/>
          </a:xfrm>
        </p:spPr>
        <p:txBody>
          <a:bodyPr>
            <a:normAutofit fontScale="90000"/>
          </a:bodyPr>
          <a:lstStyle/>
          <a:p>
            <a:r>
              <a:rPr lang="en-NZ" dirty="0" smtClean="0"/>
              <a:t>National Tourism Infrastructure Assessment – Summary </a:t>
            </a:r>
            <a:endParaRPr lang="en-NZ" dirty="0"/>
          </a:p>
        </p:txBody>
      </p:sp>
      <p:sp>
        <p:nvSpPr>
          <p:cNvPr id="3" name="Subtitle 2"/>
          <p:cNvSpPr>
            <a:spLocks noGrp="1"/>
          </p:cNvSpPr>
          <p:nvPr>
            <p:ph type="subTitle" idx="1"/>
          </p:nvPr>
        </p:nvSpPr>
        <p:spPr>
          <a:xfrm>
            <a:off x="481364" y="2355726"/>
            <a:ext cx="7030605" cy="763211"/>
          </a:xfrm>
        </p:spPr>
        <p:txBody>
          <a:bodyPr/>
          <a:lstStyle/>
          <a:p>
            <a:r>
              <a:rPr lang="en-NZ" dirty="0" smtClean="0"/>
              <a:t>April 2017 </a:t>
            </a:r>
            <a:r>
              <a:rPr lang="en-NZ" dirty="0"/>
              <a:t>	</a:t>
            </a:r>
            <a:r>
              <a:rPr lang="en-NZ" dirty="0" smtClean="0">
                <a:solidFill>
                  <a:srgbClr val="FF0000"/>
                </a:solidFill>
              </a:rPr>
              <a:t> </a:t>
            </a:r>
            <a:endParaRPr lang="en-NZ" dirty="0">
              <a:solidFill>
                <a:srgbClr val="FF0000"/>
              </a:solidFill>
            </a:endParaRPr>
          </a:p>
        </p:txBody>
      </p:sp>
    </p:spTree>
    <p:extLst>
      <p:ext uri="{BB962C8B-B14F-4D97-AF65-F5344CB8AC3E}">
        <p14:creationId xmlns:p14="http://schemas.microsoft.com/office/powerpoint/2010/main" val="2442214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1365119"/>
          </a:xfrm>
        </p:spPr>
        <p:txBody>
          <a:bodyPr/>
          <a:lstStyle/>
          <a:p>
            <a:r>
              <a:rPr lang="en-NZ" sz="2800" dirty="0" smtClean="0">
                <a:solidFill>
                  <a:srgbClr val="0070C0"/>
                </a:solidFill>
              </a:rPr>
              <a:t>The Outcome: </a:t>
            </a:r>
            <a:br>
              <a:rPr lang="en-NZ" sz="2800" dirty="0" smtClean="0">
                <a:solidFill>
                  <a:srgbClr val="0070C0"/>
                </a:solidFill>
              </a:rPr>
            </a:br>
            <a:r>
              <a:rPr lang="en-NZ" sz="2800" dirty="0" smtClean="0">
                <a:solidFill>
                  <a:srgbClr val="0070C0"/>
                </a:solidFill>
              </a:rPr>
              <a:t>National </a:t>
            </a:r>
            <a:br>
              <a:rPr lang="en-NZ" sz="2800" dirty="0" smtClean="0">
                <a:solidFill>
                  <a:srgbClr val="0070C0"/>
                </a:solidFill>
              </a:rPr>
            </a:br>
            <a:r>
              <a:rPr lang="en-NZ" sz="2800" dirty="0" smtClean="0">
                <a:solidFill>
                  <a:srgbClr val="0070C0"/>
                </a:solidFill>
              </a:rPr>
              <a:t>Priorities</a:t>
            </a:r>
            <a:endParaRPr lang="en-NZ" sz="2800" dirty="0">
              <a:solidFill>
                <a:srgbClr val="0070C0"/>
              </a:solidFill>
            </a:endParaRPr>
          </a:p>
        </p:txBody>
      </p:sp>
      <p:sp>
        <p:nvSpPr>
          <p:cNvPr id="6" name="Rectangle 5"/>
          <p:cNvSpPr/>
          <p:nvPr/>
        </p:nvSpPr>
        <p:spPr>
          <a:xfrm>
            <a:off x="486678" y="1851670"/>
            <a:ext cx="2053862" cy="1923604"/>
          </a:xfrm>
          <a:prstGeom prst="rect">
            <a:avLst/>
          </a:prstGeom>
        </p:spPr>
        <p:txBody>
          <a:bodyPr wrap="square">
            <a:spAutoFit/>
          </a:bodyPr>
          <a:lstStyle/>
          <a:p>
            <a:pPr marL="0" lvl="1"/>
            <a:endParaRPr lang="en-NZ"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lvl="1"/>
            <a:r>
              <a:rPr lang="en-NZ"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Analysis conducted for 31 regions </a:t>
            </a:r>
            <a:r>
              <a:rPr lang="en-NZ" sz="1200" dirty="0">
                <a:solidFill>
                  <a:schemeClr val="tx2"/>
                </a:solidFill>
                <a:latin typeface="Verdana" panose="020B0604030504040204" pitchFamily="34" charset="0"/>
                <a:ea typeface="Verdana" panose="020B0604030504040204" pitchFamily="34" charset="0"/>
                <a:cs typeface="Verdana" panose="020B0604030504040204" pitchFamily="34" charset="0"/>
              </a:rPr>
              <a:t>and 20 categories of tourism infrastructure. </a:t>
            </a:r>
            <a:endParaRPr lang="en-NZ"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lvl="1"/>
            <a:endParaRPr lang="en-NZ"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lvl="1"/>
            <a:r>
              <a:rPr lang="en-NZ"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 </a:t>
            </a:r>
            <a:r>
              <a:rPr lang="en-NZ" sz="1200" dirty="0">
                <a:solidFill>
                  <a:schemeClr val="tx2"/>
                </a:solidFill>
                <a:latin typeface="Verdana" panose="020B0604030504040204" pitchFamily="34" charset="0"/>
                <a:ea typeface="Verdana" panose="020B0604030504040204" pitchFamily="34" charset="0"/>
                <a:cs typeface="Verdana" panose="020B0604030504040204" pitchFamily="34" charset="0"/>
              </a:rPr>
              <a:t>results </a:t>
            </a:r>
            <a:r>
              <a:rPr lang="en-NZ"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t>
            </a:r>
            <a:r>
              <a:rPr lang="en-NZ" sz="1200" dirty="0">
                <a:solidFill>
                  <a:schemeClr val="tx2"/>
                </a:solidFill>
                <a:latin typeface="Verdana" panose="020B0604030504040204" pitchFamily="34" charset="0"/>
                <a:ea typeface="Verdana" panose="020B0604030504040204" pitchFamily="34" charset="0"/>
                <a:cs typeface="Verdana" panose="020B0604030504040204" pitchFamily="34" charset="0"/>
              </a:rPr>
              <a:t>a national level are illustrated in </a:t>
            </a:r>
            <a:r>
              <a:rPr lang="en-NZ"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this prioritisation map</a:t>
            </a:r>
            <a:r>
              <a:rPr lang="en-NZ" sz="1200" dirty="0" smtClean="0">
                <a:latin typeface="Verdana" panose="020B0604030504040204" pitchFamily="34" charset="0"/>
                <a:ea typeface="Verdana" panose="020B0604030504040204" pitchFamily="34" charset="0"/>
                <a:cs typeface="Verdana" panose="020B0604030504040204" pitchFamily="34" charset="0"/>
              </a:rPr>
              <a:t>. </a:t>
            </a:r>
            <a:endParaRPr lang="en-NZ"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lvl="1"/>
            <a:endParaRPr lang="en-NZ" sz="1100"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3707903" y="123478"/>
            <a:ext cx="5319427" cy="4520086"/>
          </a:xfrm>
          <a:prstGeom prst="rect">
            <a:avLst/>
          </a:prstGeom>
        </p:spPr>
      </p:pic>
    </p:spTree>
    <p:extLst>
      <p:ext uri="{BB962C8B-B14F-4D97-AF65-F5344CB8AC3E}">
        <p14:creationId xmlns:p14="http://schemas.microsoft.com/office/powerpoint/2010/main" val="98276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580107"/>
          </a:xfrm>
        </p:spPr>
        <p:txBody>
          <a:bodyPr/>
          <a:lstStyle/>
          <a:p>
            <a:r>
              <a:rPr lang="en-NZ" sz="2800" dirty="0" smtClean="0">
                <a:solidFill>
                  <a:srgbClr val="0070C0"/>
                </a:solidFill>
              </a:rPr>
              <a:t>National Priorities </a:t>
            </a:r>
            <a:endParaRPr lang="en-NZ" sz="2800" dirty="0">
              <a:solidFill>
                <a:srgbClr val="0070C0"/>
              </a:solidFill>
            </a:endParaRPr>
          </a:p>
        </p:txBody>
      </p:sp>
      <p:sp>
        <p:nvSpPr>
          <p:cNvPr id="3" name="Content Placeholder 2"/>
          <p:cNvSpPr>
            <a:spLocks noGrp="1"/>
          </p:cNvSpPr>
          <p:nvPr>
            <p:ph idx="1"/>
          </p:nvPr>
        </p:nvSpPr>
        <p:spPr>
          <a:xfrm>
            <a:off x="395536" y="843558"/>
            <a:ext cx="8568952" cy="3960440"/>
          </a:xfrm>
        </p:spPr>
        <p:txBody>
          <a:bodyPr/>
          <a:lstStyle/>
          <a:p>
            <a:pPr marL="0" indent="0">
              <a:buNone/>
            </a:pPr>
            <a:r>
              <a:rPr lang="en-NZ" sz="1200" dirty="0" smtClean="0">
                <a:solidFill>
                  <a:schemeClr val="tx2"/>
                </a:solidFill>
              </a:rPr>
              <a:t>Priority infrastructure </a:t>
            </a:r>
            <a:r>
              <a:rPr lang="en-NZ" sz="1200" dirty="0">
                <a:solidFill>
                  <a:schemeClr val="tx2"/>
                </a:solidFill>
              </a:rPr>
              <a:t>types that will have wide impact if addressed and which require coordination to put in place </a:t>
            </a:r>
            <a:r>
              <a:rPr lang="en-NZ" sz="1200" dirty="0" smtClean="0">
                <a:solidFill>
                  <a:schemeClr val="tx2"/>
                </a:solidFill>
              </a:rPr>
              <a:t>(the top right quadrant):</a:t>
            </a:r>
            <a:endParaRPr lang="en-NZ" sz="400" dirty="0" smtClean="0">
              <a:solidFill>
                <a:schemeClr val="tx2"/>
              </a:solidFill>
            </a:endParaRPr>
          </a:p>
          <a:p>
            <a:pPr marL="0" indent="0">
              <a:buNone/>
            </a:pPr>
            <a:r>
              <a:rPr lang="en-NZ" sz="400" dirty="0" smtClean="0">
                <a:solidFill>
                  <a:schemeClr val="tx2"/>
                </a:solidFill>
              </a:rPr>
              <a:t> </a:t>
            </a:r>
          </a:p>
          <a:p>
            <a:pPr marL="358775" indent="-358775"/>
            <a:r>
              <a:rPr lang="en-NZ" sz="1200" b="1" dirty="0" smtClean="0">
                <a:solidFill>
                  <a:srgbClr val="0070C0"/>
                </a:solidFill>
              </a:rPr>
              <a:t>Visitor Accommodation</a:t>
            </a:r>
            <a:r>
              <a:rPr lang="en-NZ" sz="1200" dirty="0" smtClean="0">
                <a:solidFill>
                  <a:schemeClr val="tx2"/>
                </a:solidFill>
              </a:rPr>
              <a:t>.   </a:t>
            </a:r>
            <a:r>
              <a:rPr lang="en-NZ" sz="1100" dirty="0" smtClean="0">
                <a:solidFill>
                  <a:schemeClr val="tx2"/>
                </a:solidFill>
              </a:rPr>
              <a:t>Highest impact if gaps are not addressed.  Mid level of coordination required, but not entirely able to be addressed by the market, at least in some circumstances.  Identified by 19 regions and most acute in Auckland, Queenstown, Wellington, Canterbury and Dunedin, and across a range of accommodation types.   </a:t>
            </a:r>
          </a:p>
          <a:p>
            <a:pPr marL="358775" indent="-358775"/>
            <a:r>
              <a:rPr lang="en-NZ" sz="1200" b="1" dirty="0" smtClean="0">
                <a:solidFill>
                  <a:srgbClr val="0070C0"/>
                </a:solidFill>
              </a:rPr>
              <a:t>Airports and Related Facilities</a:t>
            </a:r>
            <a:r>
              <a:rPr lang="en-NZ" sz="1200" dirty="0" smtClean="0">
                <a:solidFill>
                  <a:schemeClr val="tx2"/>
                </a:solidFill>
              </a:rPr>
              <a:t>.  </a:t>
            </a:r>
            <a:r>
              <a:rPr lang="en-NZ" sz="1100" dirty="0" smtClean="0">
                <a:solidFill>
                  <a:schemeClr val="tx2"/>
                </a:solidFill>
              </a:rPr>
              <a:t>High impact if gaps not addressed given the breadth of impact across the visitor base. Mid to high level of coordination required given the number of parties involved and the ownership models that include public ownership in many cases.  It appears regional airports are more of a concern than the major gateway facilities.  Regions where airports are a top issue include Gisborne, Wellington, West Coast and Northland.         </a:t>
            </a:r>
          </a:p>
          <a:p>
            <a:pPr marL="358775" indent="-358775"/>
            <a:r>
              <a:rPr lang="en-NZ" sz="1200" b="1" dirty="0" smtClean="0">
                <a:solidFill>
                  <a:srgbClr val="0070C0"/>
                </a:solidFill>
              </a:rPr>
              <a:t>Telecommunications</a:t>
            </a:r>
            <a:r>
              <a:rPr lang="en-NZ" sz="1200" dirty="0" smtClean="0">
                <a:solidFill>
                  <a:schemeClr val="tx2"/>
                </a:solidFill>
              </a:rPr>
              <a:t>.  </a:t>
            </a:r>
            <a:r>
              <a:rPr lang="en-NZ" sz="1100" dirty="0" smtClean="0">
                <a:solidFill>
                  <a:schemeClr val="tx2"/>
                </a:solidFill>
              </a:rPr>
              <a:t>Mid to high tourism impact due the importance of being on-line while travelling for information, booking, social media, amongst others.  Mid to high coordination required, with this an issue in many non-metropolitan areas where the markets for telecommunications services are relatively thin. Regions where telecommunications is a top issue include Waikato, Coromandel, West Coast, Northland and Bay of Plenty.  </a:t>
            </a:r>
          </a:p>
          <a:p>
            <a:pPr marL="358775" indent="-358775"/>
            <a:r>
              <a:rPr lang="en-NZ" sz="1200" b="1" dirty="0" smtClean="0">
                <a:solidFill>
                  <a:srgbClr val="0070C0"/>
                </a:solidFill>
              </a:rPr>
              <a:t>Car Parking</a:t>
            </a:r>
            <a:r>
              <a:rPr lang="en-NZ" sz="1200" dirty="0" smtClean="0">
                <a:solidFill>
                  <a:schemeClr val="tx2"/>
                </a:solidFill>
              </a:rPr>
              <a:t>.  </a:t>
            </a:r>
            <a:r>
              <a:rPr lang="en-NZ" sz="1100" dirty="0" smtClean="0">
                <a:solidFill>
                  <a:schemeClr val="tx2"/>
                </a:solidFill>
              </a:rPr>
              <a:t>Mid to high impact if gaps not addressed and frequently cited by 12 regions with visitor experience and travel behaviours impacted. High level of coordination required, particularly in destinations with constrained space and/or high visitor load.  </a:t>
            </a:r>
            <a:r>
              <a:rPr lang="en-NZ" sz="1100" dirty="0">
                <a:solidFill>
                  <a:schemeClr val="tx2"/>
                </a:solidFill>
              </a:rPr>
              <a:t>Regions where </a:t>
            </a:r>
            <a:r>
              <a:rPr lang="en-NZ" sz="1100" dirty="0" smtClean="0">
                <a:solidFill>
                  <a:schemeClr val="tx2"/>
                </a:solidFill>
              </a:rPr>
              <a:t>car parking was a </a:t>
            </a:r>
            <a:r>
              <a:rPr lang="en-NZ" sz="1100" dirty="0">
                <a:solidFill>
                  <a:schemeClr val="tx2"/>
                </a:solidFill>
              </a:rPr>
              <a:t>top issue </a:t>
            </a:r>
            <a:r>
              <a:rPr lang="en-NZ" sz="1100" dirty="0" smtClean="0">
                <a:solidFill>
                  <a:schemeClr val="tx2"/>
                </a:solidFill>
              </a:rPr>
              <a:t>include Queenstown, Auckland, Coromandel, Waikato and central Otago.   </a:t>
            </a:r>
          </a:p>
          <a:p>
            <a:endParaRPr lang="en-NZ" sz="1200" dirty="0" smtClean="0">
              <a:solidFill>
                <a:schemeClr val="tx2"/>
              </a:solidFill>
            </a:endParaRPr>
          </a:p>
        </p:txBody>
      </p:sp>
    </p:spTree>
    <p:extLst>
      <p:ext uri="{BB962C8B-B14F-4D97-AF65-F5344CB8AC3E}">
        <p14:creationId xmlns:p14="http://schemas.microsoft.com/office/powerpoint/2010/main" val="1895311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580107"/>
          </a:xfrm>
        </p:spPr>
        <p:txBody>
          <a:bodyPr/>
          <a:lstStyle/>
          <a:p>
            <a:r>
              <a:rPr lang="en-NZ" sz="2800" dirty="0" smtClean="0">
                <a:solidFill>
                  <a:srgbClr val="0070C0"/>
                </a:solidFill>
              </a:rPr>
              <a:t>National Priorities (continued)</a:t>
            </a:r>
            <a:endParaRPr lang="en-NZ" sz="2800" dirty="0">
              <a:solidFill>
                <a:srgbClr val="0070C0"/>
              </a:solidFill>
            </a:endParaRPr>
          </a:p>
        </p:txBody>
      </p:sp>
      <p:sp>
        <p:nvSpPr>
          <p:cNvPr id="3" name="Content Placeholder 2"/>
          <p:cNvSpPr>
            <a:spLocks noGrp="1"/>
          </p:cNvSpPr>
          <p:nvPr>
            <p:ph idx="1"/>
          </p:nvPr>
        </p:nvSpPr>
        <p:spPr>
          <a:xfrm>
            <a:off x="395536" y="915566"/>
            <a:ext cx="8568952" cy="3960440"/>
          </a:xfrm>
        </p:spPr>
        <p:txBody>
          <a:bodyPr/>
          <a:lstStyle/>
          <a:p>
            <a:pPr marL="358775" indent="-358775"/>
            <a:r>
              <a:rPr lang="en-NZ" sz="1200" b="1" dirty="0" smtClean="0">
                <a:solidFill>
                  <a:srgbClr val="0070C0"/>
                </a:solidFill>
              </a:rPr>
              <a:t>Public Toilets</a:t>
            </a:r>
            <a:r>
              <a:rPr lang="en-NZ" sz="1200" dirty="0" smtClean="0">
                <a:solidFill>
                  <a:schemeClr val="tx2"/>
                </a:solidFill>
              </a:rPr>
              <a:t>. </a:t>
            </a:r>
            <a:r>
              <a:rPr lang="en-NZ" sz="1100" dirty="0" smtClean="0">
                <a:solidFill>
                  <a:schemeClr val="tx2"/>
                </a:solidFill>
              </a:rPr>
              <a:t> Mid to high impact due to </a:t>
            </a:r>
            <a:r>
              <a:rPr lang="en-NZ" sz="1100" dirty="0">
                <a:solidFill>
                  <a:schemeClr val="tx2"/>
                </a:solidFill>
              </a:rPr>
              <a:t>the breadth of impact across the visitor </a:t>
            </a:r>
            <a:r>
              <a:rPr lang="en-NZ" sz="1100" dirty="0" smtClean="0">
                <a:solidFill>
                  <a:schemeClr val="tx2"/>
                </a:solidFill>
              </a:rPr>
              <a:t>base and high level of gaps.  High coordination requirement due to its public good characteristics and the lack of ability to exclude people from using public toilets.  Regions </a:t>
            </a:r>
            <a:r>
              <a:rPr lang="en-NZ" sz="1100" dirty="0">
                <a:solidFill>
                  <a:schemeClr val="tx2"/>
                </a:solidFill>
              </a:rPr>
              <a:t>where </a:t>
            </a:r>
            <a:r>
              <a:rPr lang="en-NZ" sz="1100" dirty="0" smtClean="0">
                <a:solidFill>
                  <a:schemeClr val="tx2"/>
                </a:solidFill>
              </a:rPr>
              <a:t>public toilets is </a:t>
            </a:r>
            <a:r>
              <a:rPr lang="en-NZ" sz="1100" dirty="0">
                <a:solidFill>
                  <a:schemeClr val="tx2"/>
                </a:solidFill>
              </a:rPr>
              <a:t>a top issue </a:t>
            </a:r>
            <a:r>
              <a:rPr lang="en-NZ" sz="1100" dirty="0" smtClean="0">
                <a:solidFill>
                  <a:schemeClr val="tx2"/>
                </a:solidFill>
              </a:rPr>
              <a:t>include Queenstown, </a:t>
            </a:r>
            <a:r>
              <a:rPr lang="en-NZ" sz="1100" dirty="0" err="1" smtClean="0">
                <a:solidFill>
                  <a:schemeClr val="tx2"/>
                </a:solidFill>
              </a:rPr>
              <a:t>MacKenzie</a:t>
            </a:r>
            <a:r>
              <a:rPr lang="en-NZ" sz="1100" dirty="0" smtClean="0">
                <a:solidFill>
                  <a:schemeClr val="tx2"/>
                </a:solidFill>
              </a:rPr>
              <a:t>, Coromandel, </a:t>
            </a:r>
            <a:r>
              <a:rPr lang="en-NZ" sz="1100" dirty="0" err="1" smtClean="0">
                <a:solidFill>
                  <a:schemeClr val="tx2"/>
                </a:solidFill>
              </a:rPr>
              <a:t>Taupo</a:t>
            </a:r>
            <a:r>
              <a:rPr lang="en-NZ" sz="1100" dirty="0" smtClean="0">
                <a:solidFill>
                  <a:schemeClr val="tx2"/>
                </a:solidFill>
              </a:rPr>
              <a:t> and </a:t>
            </a:r>
            <a:r>
              <a:rPr lang="en-NZ" sz="1100" dirty="0" err="1" smtClean="0">
                <a:solidFill>
                  <a:schemeClr val="tx2"/>
                </a:solidFill>
              </a:rPr>
              <a:t>Ruapehu</a:t>
            </a:r>
            <a:r>
              <a:rPr lang="en-NZ" sz="1100" dirty="0" smtClean="0">
                <a:solidFill>
                  <a:schemeClr val="tx2"/>
                </a:solidFill>
              </a:rPr>
              <a:t>.  </a:t>
            </a:r>
          </a:p>
          <a:p>
            <a:pPr marL="358775" indent="-358775"/>
            <a:r>
              <a:rPr lang="en-NZ" sz="1200" b="1" dirty="0" smtClean="0">
                <a:solidFill>
                  <a:srgbClr val="0070C0"/>
                </a:solidFill>
              </a:rPr>
              <a:t>Water and Sewerage</a:t>
            </a:r>
            <a:r>
              <a:rPr lang="en-NZ" sz="1200" dirty="0" smtClean="0">
                <a:solidFill>
                  <a:schemeClr val="tx2"/>
                </a:solidFill>
              </a:rPr>
              <a:t>. </a:t>
            </a:r>
            <a:r>
              <a:rPr lang="en-NZ" sz="1100" dirty="0" smtClean="0">
                <a:solidFill>
                  <a:schemeClr val="tx2"/>
                </a:solidFill>
              </a:rPr>
              <a:t>Mid to high impact due to the breadth of use by visitors and with a range of issues involved, e.g. water quality, sewerage treatment, wastewater and overall overload of the system.  High coordination requirement due to the provision of water and sewerage systems generally being provided by local government to meet the needs </a:t>
            </a:r>
            <a:r>
              <a:rPr lang="en-NZ" sz="1100" dirty="0">
                <a:solidFill>
                  <a:schemeClr val="tx2"/>
                </a:solidFill>
              </a:rPr>
              <a:t>of residents. Regions where </a:t>
            </a:r>
            <a:r>
              <a:rPr lang="en-NZ" sz="1100" dirty="0" smtClean="0">
                <a:solidFill>
                  <a:schemeClr val="tx2"/>
                </a:solidFill>
              </a:rPr>
              <a:t>water and sewerage </a:t>
            </a:r>
            <a:r>
              <a:rPr lang="en-NZ" sz="1100" dirty="0">
                <a:solidFill>
                  <a:schemeClr val="tx2"/>
                </a:solidFill>
              </a:rPr>
              <a:t>is a top issue </a:t>
            </a:r>
            <a:r>
              <a:rPr lang="en-NZ" sz="1100" dirty="0" smtClean="0">
                <a:solidFill>
                  <a:schemeClr val="tx2"/>
                </a:solidFill>
              </a:rPr>
              <a:t>includes Waikato, Northland, Coromandel and West Coast.  </a:t>
            </a:r>
          </a:p>
          <a:p>
            <a:pPr marL="358775" indent="-358775"/>
            <a:r>
              <a:rPr lang="en-NZ" sz="1200" b="1" dirty="0" smtClean="0">
                <a:solidFill>
                  <a:srgbClr val="0070C0"/>
                </a:solidFill>
              </a:rPr>
              <a:t>Road Transport</a:t>
            </a:r>
            <a:r>
              <a:rPr lang="en-NZ" sz="1200" dirty="0" smtClean="0">
                <a:solidFill>
                  <a:schemeClr val="tx2"/>
                </a:solidFill>
              </a:rPr>
              <a:t>.  </a:t>
            </a:r>
            <a:r>
              <a:rPr lang="en-NZ" sz="1100" dirty="0" smtClean="0">
                <a:solidFill>
                  <a:schemeClr val="tx2"/>
                </a:solidFill>
              </a:rPr>
              <a:t>Mid to high tourism impact due to the breadth of use and the concentration of issues </a:t>
            </a:r>
            <a:r>
              <a:rPr lang="en-NZ" sz="1100" dirty="0">
                <a:solidFill>
                  <a:schemeClr val="tx2"/>
                </a:solidFill>
              </a:rPr>
              <a:t>in </a:t>
            </a:r>
            <a:r>
              <a:rPr lang="en-NZ" sz="1100" dirty="0" smtClean="0">
                <a:solidFill>
                  <a:schemeClr val="tx2"/>
                </a:solidFill>
              </a:rPr>
              <a:t>Auckland which is both the most-visited city and New Zealand’s main gateway.  High coordination load due to the public provision of roading, and also roading alternatives such as rail services to alleviate congestion.     Concentrated in Auckland, with the airport route frequently cited, and also some of the regional corridors to neighbouring areas such as Matakana.  Other needs include better signage, passing lanes, slow vehicle bays, signage, ‘keep left’ indicators and designated ‘tourist’ highways.        </a:t>
            </a:r>
          </a:p>
          <a:p>
            <a:endParaRPr lang="en-NZ" sz="1200" dirty="0" smtClean="0">
              <a:solidFill>
                <a:schemeClr val="tx2"/>
              </a:solidFill>
            </a:endParaRPr>
          </a:p>
        </p:txBody>
      </p:sp>
    </p:spTree>
    <p:extLst>
      <p:ext uri="{BB962C8B-B14F-4D97-AF65-F5344CB8AC3E}">
        <p14:creationId xmlns:p14="http://schemas.microsoft.com/office/powerpoint/2010/main" val="151744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580107"/>
          </a:xfrm>
        </p:spPr>
        <p:txBody>
          <a:bodyPr/>
          <a:lstStyle/>
          <a:p>
            <a:r>
              <a:rPr lang="en-NZ" sz="2800" dirty="0" smtClean="0">
                <a:solidFill>
                  <a:srgbClr val="0070C0"/>
                </a:solidFill>
              </a:rPr>
              <a:t>National Priorities (continued)</a:t>
            </a:r>
            <a:endParaRPr lang="en-NZ" sz="2800" dirty="0">
              <a:solidFill>
                <a:srgbClr val="0070C0"/>
              </a:solidFill>
            </a:endParaRPr>
          </a:p>
        </p:txBody>
      </p:sp>
      <p:sp>
        <p:nvSpPr>
          <p:cNvPr id="3" name="Content Placeholder 2"/>
          <p:cNvSpPr>
            <a:spLocks noGrp="1"/>
          </p:cNvSpPr>
          <p:nvPr>
            <p:ph idx="1"/>
          </p:nvPr>
        </p:nvSpPr>
        <p:spPr>
          <a:xfrm>
            <a:off x="395536" y="987574"/>
            <a:ext cx="8147248" cy="3960440"/>
          </a:xfrm>
        </p:spPr>
        <p:txBody>
          <a:bodyPr/>
          <a:lstStyle/>
          <a:p>
            <a:pPr marL="358775" indent="-358775"/>
            <a:r>
              <a:rPr lang="en-NZ" sz="1200" dirty="0" smtClean="0">
                <a:solidFill>
                  <a:schemeClr val="tx2"/>
                </a:solidFill>
              </a:rPr>
              <a:t>Other infrastructure types also require coordination and, while not having a ‘national’ impact, are important regionally, e.g. Cruise, Conference Facilities.  These need case-by-case assessment. </a:t>
            </a:r>
          </a:p>
          <a:p>
            <a:pPr marL="358775" indent="-358775"/>
            <a:r>
              <a:rPr lang="en-NZ" sz="1200" dirty="0"/>
              <a:t>Some infrastructure issues are broadly observed across New Zealand, while others are more narrowly </a:t>
            </a:r>
            <a:r>
              <a:rPr lang="en-NZ" sz="1200" dirty="0" smtClean="0"/>
              <a:t>felt.  For instance, Visitor Accommodation is an issue for multiple </a:t>
            </a:r>
            <a:r>
              <a:rPr lang="en-NZ" sz="1200" dirty="0"/>
              <a:t>regions whereas </a:t>
            </a:r>
            <a:r>
              <a:rPr lang="en-NZ" sz="1200" dirty="0" smtClean="0"/>
              <a:t>Road Transport </a:t>
            </a:r>
            <a:r>
              <a:rPr lang="en-NZ" sz="1200" dirty="0"/>
              <a:t>is an issue primarily focussed in Auckland</a:t>
            </a:r>
            <a:r>
              <a:rPr lang="en-NZ" sz="1200" dirty="0" smtClean="0">
                <a:solidFill>
                  <a:schemeClr val="tx2"/>
                </a:solidFill>
              </a:rPr>
              <a:t> </a:t>
            </a:r>
          </a:p>
          <a:p>
            <a:pPr marL="358775" indent="-358775"/>
            <a:r>
              <a:rPr lang="en-NZ" sz="1200" dirty="0" smtClean="0"/>
              <a:t>Some infrastructure </a:t>
            </a:r>
            <a:r>
              <a:rPr lang="en-NZ" sz="1200" dirty="0"/>
              <a:t>issues </a:t>
            </a:r>
            <a:r>
              <a:rPr lang="en-NZ" sz="1200" dirty="0" smtClean="0"/>
              <a:t>more prevalent in </a:t>
            </a:r>
            <a:r>
              <a:rPr lang="en-NZ" sz="1200" dirty="0"/>
              <a:t>the South </a:t>
            </a:r>
            <a:r>
              <a:rPr lang="en-NZ" sz="1200" dirty="0" smtClean="0"/>
              <a:t>Island.  For instance, Public Transport is an </a:t>
            </a:r>
            <a:r>
              <a:rPr lang="en-NZ" sz="1200" dirty="0"/>
              <a:t>issue for 9 of 15 South Island regions vs 3 of 17 North Island regions</a:t>
            </a:r>
            <a:r>
              <a:rPr lang="en-NZ" sz="1200" dirty="0">
                <a:solidFill>
                  <a:schemeClr val="tx2"/>
                </a:solidFill>
              </a:rPr>
              <a:t>   </a:t>
            </a:r>
            <a:endParaRPr lang="en-NZ" sz="1200" dirty="0" smtClean="0">
              <a:solidFill>
                <a:schemeClr val="tx2"/>
              </a:solidFill>
            </a:endParaRPr>
          </a:p>
          <a:p>
            <a:pPr marL="358775" indent="-358775"/>
            <a:r>
              <a:rPr lang="en-NZ" sz="1200" dirty="0" smtClean="0">
                <a:solidFill>
                  <a:schemeClr val="tx2"/>
                </a:solidFill>
              </a:rPr>
              <a:t>There were differences between metropolitan and the other regions.  For instance, Public toilet issues were concentrated in regions, but not in Auckland, Wellington and Christchurch.  Many Airport issues were in regions some distance from the main centres, reflecting both their reliance on the main gateways and the gaps in their own regional facilities.   </a:t>
            </a:r>
            <a:endParaRPr lang="en-NZ" sz="1200" dirty="0">
              <a:solidFill>
                <a:schemeClr val="tx2"/>
              </a:solidFill>
            </a:endParaRPr>
          </a:p>
          <a:p>
            <a:endParaRPr lang="en-NZ" sz="1200" dirty="0" smtClean="0">
              <a:solidFill>
                <a:schemeClr val="tx2"/>
              </a:solidFill>
            </a:endParaRPr>
          </a:p>
        </p:txBody>
      </p:sp>
    </p:spTree>
    <p:extLst>
      <p:ext uri="{BB962C8B-B14F-4D97-AF65-F5344CB8AC3E}">
        <p14:creationId xmlns:p14="http://schemas.microsoft.com/office/powerpoint/2010/main" val="3931871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solidFill>
                  <a:srgbClr val="0070C0"/>
                </a:solidFill>
              </a:rPr>
              <a:t>Regional Priorities </a:t>
            </a:r>
            <a:endParaRPr lang="en-NZ" sz="2800" dirty="0">
              <a:solidFill>
                <a:srgbClr val="0070C0"/>
              </a:solidFill>
            </a:endParaRPr>
          </a:p>
        </p:txBody>
      </p:sp>
      <p:sp>
        <p:nvSpPr>
          <p:cNvPr id="3" name="Content Placeholder 2"/>
          <p:cNvSpPr>
            <a:spLocks noGrp="1"/>
          </p:cNvSpPr>
          <p:nvPr>
            <p:ph idx="1"/>
          </p:nvPr>
        </p:nvSpPr>
        <p:spPr>
          <a:xfrm>
            <a:off x="457200" y="1223963"/>
            <a:ext cx="8229600" cy="3292003"/>
          </a:xfrm>
        </p:spPr>
        <p:txBody>
          <a:bodyPr/>
          <a:lstStyle/>
          <a:p>
            <a:pPr marL="358775" indent="-358775"/>
            <a:r>
              <a:rPr lang="en-NZ" sz="1200" dirty="0" smtClean="0">
                <a:solidFill>
                  <a:schemeClr val="tx2"/>
                </a:solidFill>
              </a:rPr>
              <a:t>The National view is relevant for informing overarching policy settings</a:t>
            </a:r>
          </a:p>
          <a:p>
            <a:pPr marL="358775" indent="-358775"/>
            <a:r>
              <a:rPr lang="en-NZ" sz="1200" dirty="0" smtClean="0">
                <a:solidFill>
                  <a:schemeClr val="tx2"/>
                </a:solidFill>
              </a:rPr>
              <a:t>The regional view will be most relevant for assessing the merits of addressing particular regional priorities or projects</a:t>
            </a:r>
          </a:p>
          <a:p>
            <a:pPr marL="358775" indent="-358775"/>
            <a:r>
              <a:rPr lang="en-NZ" sz="1200" dirty="0" smtClean="0">
                <a:solidFill>
                  <a:schemeClr val="tx2"/>
                </a:solidFill>
              </a:rPr>
              <a:t>The Prioritisation Framework methodology allows reporting regionally (although the depth of the data needs to be noted)</a:t>
            </a:r>
          </a:p>
          <a:p>
            <a:pPr marL="0" indent="0">
              <a:buNone/>
            </a:pPr>
            <a:endParaRPr lang="en-NZ" sz="1200" dirty="0" smtClean="0">
              <a:solidFill>
                <a:schemeClr val="tx2"/>
              </a:solidFill>
            </a:endParaRPr>
          </a:p>
          <a:p>
            <a:pPr marL="0" indent="0">
              <a:buNone/>
            </a:pPr>
            <a:endParaRPr lang="en-NZ" sz="1200" dirty="0" smtClean="0">
              <a:solidFill>
                <a:schemeClr val="tx2"/>
              </a:solidFill>
            </a:endParaRPr>
          </a:p>
          <a:p>
            <a:pPr marL="0" indent="0">
              <a:buNone/>
            </a:pPr>
            <a:r>
              <a:rPr lang="en-NZ" sz="1200" b="1" dirty="0" smtClean="0">
                <a:solidFill>
                  <a:srgbClr val="0070C0"/>
                </a:solidFill>
              </a:rPr>
              <a:t>The following set out key regional results as examples of the regional coverage of the research</a:t>
            </a:r>
            <a:endParaRPr lang="en-NZ" sz="1200" b="1" dirty="0">
              <a:solidFill>
                <a:srgbClr val="0070C0"/>
              </a:solidFill>
            </a:endParaRPr>
          </a:p>
          <a:p>
            <a:pPr marL="0" indent="0">
              <a:buNone/>
            </a:pPr>
            <a:r>
              <a:rPr lang="en-NZ" sz="1600" dirty="0" smtClean="0">
                <a:solidFill>
                  <a:schemeClr val="tx2"/>
                </a:solidFill>
              </a:rPr>
              <a:t> </a:t>
            </a:r>
          </a:p>
        </p:txBody>
      </p:sp>
    </p:spTree>
    <p:extLst>
      <p:ext uri="{BB962C8B-B14F-4D97-AF65-F5344CB8AC3E}">
        <p14:creationId xmlns:p14="http://schemas.microsoft.com/office/powerpoint/2010/main" val="3378561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05" y="531040"/>
            <a:ext cx="8229600" cy="508099"/>
          </a:xfrm>
        </p:spPr>
        <p:txBody>
          <a:bodyPr/>
          <a:lstStyle/>
          <a:p>
            <a:r>
              <a:rPr lang="en-AU" altLang="en-US" sz="2800" b="0" dirty="0" smtClean="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t/>
            </a:r>
            <a:br>
              <a:rPr lang="en-AU" altLang="en-US" sz="2800" b="0" dirty="0" smtClean="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br>
            <a:r>
              <a:rPr lang="en-AU" altLang="en-US" sz="2800" b="0" dirty="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t/>
            </a:r>
            <a:br>
              <a:rPr lang="en-AU" altLang="en-US" sz="2800" b="0" dirty="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br>
            <a:r>
              <a:rPr lang="en-AU" altLang="en-US" sz="2800" dirty="0" smtClean="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t>Top 5 </a:t>
            </a:r>
            <a:r>
              <a:rPr lang="en-AU" altLang="en-US" sz="2800" dirty="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t>issues </a:t>
            </a:r>
            <a:r>
              <a:rPr lang="en-AU" altLang="en-US" sz="2800" dirty="0" smtClean="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t>(impact dimension) – </a:t>
            </a:r>
            <a:r>
              <a:rPr lang="en-AU" altLang="en-US" sz="2800" dirty="0" bmk="">
                <a:solidFill>
                  <a:srgbClr val="0070C0"/>
                </a:solidFill>
                <a:latin typeface="Verdana" panose="020B0604030504040204" pitchFamily="34" charset="0"/>
                <a:ea typeface="Times New Roman" panose="02020603050405020304" pitchFamily="18" charset="0"/>
                <a:cs typeface="Times New Roman" panose="02020603050405020304" pitchFamily="18" charset="0"/>
              </a:rPr>
              <a:t>high visitation </a:t>
            </a:r>
            <a:r>
              <a:rPr lang="en-AU" altLang="en-US" sz="2800" dirty="0" smtClean="0">
                <a:solidFill>
                  <a:srgbClr val="0070C0"/>
                </a:solidFill>
                <a:latin typeface="Verdana" panose="020B0604030504040204" pitchFamily="34" charset="0"/>
                <a:ea typeface="Times New Roman" panose="02020603050405020304" pitchFamily="18" charset="0"/>
                <a:cs typeface="Times New Roman" panose="02020603050405020304" pitchFamily="18" charset="0"/>
              </a:rPr>
              <a:t>regions</a:t>
            </a:r>
            <a:endParaRPr lang="en-NZ" sz="2800" dirty="0">
              <a:solidFill>
                <a:srgbClr val="0070C0"/>
              </a:solidFill>
            </a:endParaRPr>
          </a:p>
        </p:txBody>
      </p:sp>
      <p:sp>
        <p:nvSpPr>
          <p:cNvPr id="3" name="Content Placeholder 2"/>
          <p:cNvSpPr>
            <a:spLocks noGrp="1"/>
          </p:cNvSpPr>
          <p:nvPr>
            <p:ph idx="1"/>
          </p:nvPr>
        </p:nvSpPr>
        <p:spPr>
          <a:xfrm>
            <a:off x="107504" y="1275606"/>
            <a:ext cx="8147248" cy="3292003"/>
          </a:xfrm>
        </p:spPr>
        <p:txBody>
          <a:bodyPr/>
          <a:lstStyle/>
          <a:p>
            <a:pPr marL="0" indent="0">
              <a:buNone/>
            </a:pPr>
            <a:r>
              <a:rPr lang="en-NZ" sz="1600" dirty="0" smtClean="0">
                <a:solidFill>
                  <a:schemeClr val="tx2"/>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1494532026"/>
              </p:ext>
            </p:extLst>
          </p:nvPr>
        </p:nvGraphicFramePr>
        <p:xfrm>
          <a:off x="539552" y="1635646"/>
          <a:ext cx="8229600" cy="2364284"/>
        </p:xfrm>
        <a:graphic>
          <a:graphicData uri="http://schemas.openxmlformats.org/drawingml/2006/table">
            <a:tbl>
              <a:tblPr firstRow="1" firstCol="1" bandRow="1">
                <a:tableStyleId>{5C22544A-7EE6-4342-B048-85BDC9FD1C3A}</a:tableStyleId>
              </a:tblPr>
              <a:tblGrid>
                <a:gridCol w="872338">
                  <a:extLst>
                    <a:ext uri="{9D8B030D-6E8A-4147-A177-3AD203B41FA5}">
                      <a16:colId xmlns:a16="http://schemas.microsoft.com/office/drawing/2014/main" xmlns="" val="20000"/>
                    </a:ext>
                  </a:extLst>
                </a:gridCol>
                <a:gridCol w="875629">
                  <a:extLst>
                    <a:ext uri="{9D8B030D-6E8A-4147-A177-3AD203B41FA5}">
                      <a16:colId xmlns:a16="http://schemas.microsoft.com/office/drawing/2014/main" xmlns="" val="20001"/>
                    </a:ext>
                  </a:extLst>
                </a:gridCol>
                <a:gridCol w="1222919">
                  <a:extLst>
                    <a:ext uri="{9D8B030D-6E8A-4147-A177-3AD203B41FA5}">
                      <a16:colId xmlns:a16="http://schemas.microsoft.com/office/drawing/2014/main" xmlns="" val="20002"/>
                    </a:ext>
                  </a:extLst>
                </a:gridCol>
                <a:gridCol w="1392448">
                  <a:extLst>
                    <a:ext uri="{9D8B030D-6E8A-4147-A177-3AD203B41FA5}">
                      <a16:colId xmlns:a16="http://schemas.microsoft.com/office/drawing/2014/main" xmlns="" val="20003"/>
                    </a:ext>
                  </a:extLst>
                </a:gridCol>
                <a:gridCol w="1325298">
                  <a:extLst>
                    <a:ext uri="{9D8B030D-6E8A-4147-A177-3AD203B41FA5}">
                      <a16:colId xmlns:a16="http://schemas.microsoft.com/office/drawing/2014/main" xmlns="" val="20004"/>
                    </a:ext>
                  </a:extLst>
                </a:gridCol>
                <a:gridCol w="1248921">
                  <a:extLst>
                    <a:ext uri="{9D8B030D-6E8A-4147-A177-3AD203B41FA5}">
                      <a16:colId xmlns:a16="http://schemas.microsoft.com/office/drawing/2014/main" xmlns="" val="20005"/>
                    </a:ext>
                  </a:extLst>
                </a:gridCol>
                <a:gridCol w="1292047">
                  <a:extLst>
                    <a:ext uri="{9D8B030D-6E8A-4147-A177-3AD203B41FA5}">
                      <a16:colId xmlns:a16="http://schemas.microsoft.com/office/drawing/2014/main" xmlns="" val="20006"/>
                    </a:ext>
                  </a:extLst>
                </a:gridCol>
              </a:tblGrid>
              <a:tr h="402476">
                <a:tc>
                  <a:txBody>
                    <a:bodyPr/>
                    <a:lstStyle/>
                    <a:p>
                      <a:pP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Region</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Share NZ Visitors</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First</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Second</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a:solidFill>
                            <a:schemeClr val="tx2"/>
                          </a:solidFill>
                          <a:effectLst/>
                          <a:latin typeface="Verdana" panose="020B0604030504040204" pitchFamily="34" charset="0"/>
                          <a:ea typeface="Verdana" panose="020B0604030504040204" pitchFamily="34" charset="0"/>
                          <a:cs typeface="Verdana" panose="020B0604030504040204" pitchFamily="34" charset="0"/>
                        </a:rPr>
                        <a:t>Third</a:t>
                      </a:r>
                      <a:endPar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Fourth</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Fifth</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extLst>
                  <a:ext uri="{0D108BD9-81ED-4DB2-BD59-A6C34878D82A}">
                    <a16:rowId xmlns:a16="http://schemas.microsoft.com/office/drawing/2014/main" xmlns="" val="10000"/>
                  </a:ext>
                </a:extLst>
              </a:tr>
              <a:tr h="317604">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Auckland</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20%</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Road transport</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Car parking</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Conference facilities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4016">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Canterbury</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10%</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Cruise facilities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transport</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Conference facilities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2476">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Wellington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7.3%</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Airports and related facilities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Conference facilities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Events and stadium facilities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02476">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Northland</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6.8%</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Domestic air connectivity</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Airports and related facilities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Water and sewerage systems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Telecommunications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02476">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Queenstown-Wanaka</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6.0%</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toilets</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Car parking</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transport</a:t>
                      </a:r>
                    </a:p>
                  </a:txBody>
                  <a:tcPr marL="0" marR="0"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27786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579296" cy="857250"/>
          </a:xfrm>
        </p:spPr>
        <p:txBody>
          <a:bodyPr/>
          <a:lstStyle/>
          <a:p>
            <a:pPr marL="0" lvl="6"/>
            <a:r>
              <a:rPr lang="en-AU" sz="2800" dirty="0">
                <a:solidFill>
                  <a:srgbClr val="0070C0"/>
                </a:solidFill>
              </a:rPr>
              <a:t>Top five issues </a:t>
            </a:r>
            <a:r>
              <a:rPr lang="en-AU" sz="2800" dirty="0" smtClean="0">
                <a:solidFill>
                  <a:srgbClr val="0070C0"/>
                </a:solidFill>
              </a:rPr>
              <a:t>(impact dimension) - regions </a:t>
            </a:r>
            <a:r>
              <a:rPr lang="en-AU" sz="2800" dirty="0">
                <a:solidFill>
                  <a:srgbClr val="0070C0"/>
                </a:solidFill>
              </a:rPr>
              <a:t>with greatest visitor to resident ratios </a:t>
            </a:r>
            <a:r>
              <a:rPr lang="en-AU" sz="2800" dirty="0" smtClean="0">
                <a:solidFill>
                  <a:srgbClr val="0070C0"/>
                </a:solidFill>
              </a:rPr>
              <a:t>(peak </a:t>
            </a:r>
            <a:r>
              <a:rPr lang="en-AU" sz="2800" dirty="0">
                <a:solidFill>
                  <a:srgbClr val="0070C0"/>
                </a:solidFill>
              </a:rPr>
              <a:t>season)</a:t>
            </a:r>
            <a:endParaRPr lang="en-NZ" sz="28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3087459"/>
              </p:ext>
            </p:extLst>
          </p:nvPr>
        </p:nvGraphicFramePr>
        <p:xfrm>
          <a:off x="587469" y="1707654"/>
          <a:ext cx="8214084" cy="2411184"/>
        </p:xfrm>
        <a:graphic>
          <a:graphicData uri="http://schemas.openxmlformats.org/drawingml/2006/table">
            <a:tbl>
              <a:tblPr firstRow="1" firstCol="1" bandRow="1">
                <a:tableStyleId>{5C22544A-7EE6-4342-B048-85BDC9FD1C3A}</a:tableStyleId>
              </a:tblPr>
              <a:tblGrid>
                <a:gridCol w="882192">
                  <a:extLst>
                    <a:ext uri="{9D8B030D-6E8A-4147-A177-3AD203B41FA5}">
                      <a16:colId xmlns:a16="http://schemas.microsoft.com/office/drawing/2014/main" xmlns="" val="20000"/>
                    </a:ext>
                  </a:extLst>
                </a:gridCol>
                <a:gridCol w="757339">
                  <a:extLst>
                    <a:ext uri="{9D8B030D-6E8A-4147-A177-3AD203B41FA5}">
                      <a16:colId xmlns:a16="http://schemas.microsoft.com/office/drawing/2014/main" xmlns="" val="20001"/>
                    </a:ext>
                  </a:extLst>
                </a:gridCol>
                <a:gridCol w="1354225">
                  <a:extLst>
                    <a:ext uri="{9D8B030D-6E8A-4147-A177-3AD203B41FA5}">
                      <a16:colId xmlns:a16="http://schemas.microsoft.com/office/drawing/2014/main" xmlns="" val="20002"/>
                    </a:ext>
                  </a:extLst>
                </a:gridCol>
                <a:gridCol w="1330255">
                  <a:extLst>
                    <a:ext uri="{9D8B030D-6E8A-4147-A177-3AD203B41FA5}">
                      <a16:colId xmlns:a16="http://schemas.microsoft.com/office/drawing/2014/main" xmlns="" val="20003"/>
                    </a:ext>
                  </a:extLst>
                </a:gridCol>
                <a:gridCol w="1354484">
                  <a:extLst>
                    <a:ext uri="{9D8B030D-6E8A-4147-A177-3AD203B41FA5}">
                      <a16:colId xmlns:a16="http://schemas.microsoft.com/office/drawing/2014/main" xmlns="" val="20004"/>
                    </a:ext>
                  </a:extLst>
                </a:gridCol>
                <a:gridCol w="1239445">
                  <a:extLst>
                    <a:ext uri="{9D8B030D-6E8A-4147-A177-3AD203B41FA5}">
                      <a16:colId xmlns:a16="http://schemas.microsoft.com/office/drawing/2014/main" xmlns="" val="20005"/>
                    </a:ext>
                  </a:extLst>
                </a:gridCol>
                <a:gridCol w="1296144">
                  <a:extLst>
                    <a:ext uri="{9D8B030D-6E8A-4147-A177-3AD203B41FA5}">
                      <a16:colId xmlns:a16="http://schemas.microsoft.com/office/drawing/2014/main" xmlns="" val="20006"/>
                    </a:ext>
                  </a:extLst>
                </a:gridCol>
              </a:tblGrid>
              <a:tr h="373406">
                <a:tc>
                  <a:txBody>
                    <a:bodyPr/>
                    <a:lstStyle/>
                    <a:p>
                      <a:pP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Region</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Visitor-resident ratio</a:t>
                      </a:r>
                    </a:p>
                  </a:txBody>
                  <a:tcPr marL="0" marR="0" marT="35832" marB="35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First</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Second</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Third</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Fourth</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AU"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Fifth</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extLst>
                  <a:ext uri="{0D108BD9-81ED-4DB2-BD59-A6C34878D82A}">
                    <a16:rowId xmlns:a16="http://schemas.microsoft.com/office/drawing/2014/main" xmlns="" val="10000"/>
                  </a:ext>
                </a:extLst>
              </a:tr>
              <a:tr h="222535">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Mackenzie</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0.83</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toilets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transport</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Car parking</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222535">
                <a:tc>
                  <a:txBody>
                    <a:bodyPr/>
                    <a:lstStyle/>
                    <a:p>
                      <a:pPr>
                        <a:lnSpc>
                          <a:spcPts val="1200"/>
                        </a:lnSpc>
                        <a:spcAft>
                          <a:spcPts val="0"/>
                        </a:spcAft>
                      </a:pPr>
                      <a:r>
                        <a:rPr lang="en-NZ" sz="9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Kaikoura</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0.62</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transport</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Car parking</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Events and stadium facilities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2"/>
                  </a:ext>
                </a:extLst>
              </a:tr>
              <a:tr h="373406">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Queenstown-Wanaka</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0.61</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toilets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Car parking</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Worker accommodation</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transport</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3"/>
                  </a:ext>
                </a:extLst>
              </a:tr>
              <a:tr h="222535">
                <a:tc>
                  <a:txBody>
                    <a:bodyPr/>
                    <a:lstStyle/>
                    <a:p>
                      <a:pPr>
                        <a:lnSpc>
                          <a:spcPts val="1200"/>
                        </a:lnSpc>
                        <a:spcAft>
                          <a:spcPts val="0"/>
                        </a:spcAft>
                      </a:pPr>
                      <a:r>
                        <a:rPr lang="en-NZ" sz="9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Ruapehu</a:t>
                      </a:r>
                      <a:endPar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0.43</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toilets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Visitor accommodation</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Recreation and sport facilities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4"/>
                  </a:ext>
                </a:extLst>
              </a:tr>
              <a:tr h="373406">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Coromandel</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0.40</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Telecommunications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Car parking</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Facilities on public conservation lands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a:solidFill>
                            <a:schemeClr val="tx2"/>
                          </a:solidFill>
                          <a:effectLst/>
                          <a:latin typeface="Verdana" panose="020B0604030504040204" pitchFamily="34" charset="0"/>
                          <a:ea typeface="Verdana" panose="020B0604030504040204" pitchFamily="34" charset="0"/>
                          <a:cs typeface="Verdana" panose="020B0604030504040204" pitchFamily="34" charset="0"/>
                        </a:rPr>
                        <a:t>Water and sewerage systems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200"/>
                        </a:lnSpc>
                        <a:spcAft>
                          <a:spcPts val="0"/>
                        </a:spcAft>
                      </a:pPr>
                      <a:r>
                        <a:rPr lang="en-NZ" sz="9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Public toilets</a:t>
                      </a:r>
                    </a:p>
                  </a:txBody>
                  <a:tcPr marL="0" marR="0" marT="35832" marB="35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10712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07" y="339502"/>
            <a:ext cx="3610744" cy="857250"/>
          </a:xfrm>
        </p:spPr>
        <p:txBody>
          <a:bodyPr/>
          <a:lstStyle/>
          <a:p>
            <a:r>
              <a:rPr lang="en-NZ" sz="2800" dirty="0" smtClean="0">
                <a:solidFill>
                  <a:srgbClr val="0070C0"/>
                </a:solidFill>
              </a:rPr>
              <a:t>Public Toilets -  </a:t>
            </a:r>
            <a:br>
              <a:rPr lang="en-NZ" sz="2800" dirty="0" smtClean="0">
                <a:solidFill>
                  <a:srgbClr val="0070C0"/>
                </a:solidFill>
              </a:rPr>
            </a:br>
            <a:r>
              <a:rPr lang="en-NZ" sz="2800" dirty="0" smtClean="0">
                <a:solidFill>
                  <a:srgbClr val="0070C0"/>
                </a:solidFill>
              </a:rPr>
              <a:t>Top 5 Regions</a:t>
            </a:r>
            <a:endParaRPr lang="en-NZ" sz="2800" dirty="0">
              <a:solidFill>
                <a:srgbClr val="0070C0"/>
              </a:solidFill>
            </a:endParaRPr>
          </a:p>
        </p:txBody>
      </p:sp>
      <p:sp>
        <p:nvSpPr>
          <p:cNvPr id="5" name="Content Placeholder 2"/>
          <p:cNvSpPr>
            <a:spLocks noGrp="1"/>
          </p:cNvSpPr>
          <p:nvPr>
            <p:ph idx="1"/>
          </p:nvPr>
        </p:nvSpPr>
        <p:spPr>
          <a:xfrm>
            <a:off x="652962" y="1491630"/>
            <a:ext cx="1902814" cy="2736304"/>
          </a:xfrm>
        </p:spPr>
        <p:txBody>
          <a:bodyPr/>
          <a:lstStyle/>
          <a:p>
            <a:pPr marL="0" indent="0">
              <a:buNone/>
            </a:pPr>
            <a:r>
              <a:rPr lang="en-NZ" sz="1200" dirty="0" smtClean="0">
                <a:solidFill>
                  <a:srgbClr val="0070C0"/>
                </a:solidFill>
              </a:rPr>
              <a:t>Maps showing </a:t>
            </a:r>
            <a:r>
              <a:rPr lang="en-NZ" sz="1200" dirty="0">
                <a:solidFill>
                  <a:srgbClr val="0070C0"/>
                </a:solidFill>
              </a:rPr>
              <a:t>the </a:t>
            </a:r>
            <a:r>
              <a:rPr lang="en-NZ" sz="1200" dirty="0" smtClean="0">
                <a:solidFill>
                  <a:srgbClr val="0070C0"/>
                </a:solidFill>
              </a:rPr>
              <a:t>regions that are most highly rated for each of the seven priority infrastructure types are contained in the main report.  </a:t>
            </a:r>
          </a:p>
          <a:p>
            <a:pPr marL="0" indent="0">
              <a:buNone/>
            </a:pPr>
            <a:endParaRPr lang="en-NZ" sz="1200" dirty="0" smtClean="0">
              <a:solidFill>
                <a:srgbClr val="0070C0"/>
              </a:solidFill>
            </a:endParaRPr>
          </a:p>
          <a:p>
            <a:pPr marL="0" indent="0">
              <a:buNone/>
            </a:pPr>
            <a:r>
              <a:rPr lang="en-NZ" sz="1200" dirty="0" smtClean="0">
                <a:solidFill>
                  <a:srgbClr val="0070C0"/>
                </a:solidFill>
              </a:rPr>
              <a:t>This figure shows where Public Toilet issues are most concentrated.     </a:t>
            </a:r>
          </a:p>
        </p:txBody>
      </p:sp>
      <p:pic>
        <p:nvPicPr>
          <p:cNvPr id="3" name="Picture 2"/>
          <p:cNvPicPr>
            <a:picLocks noChangeAspect="1"/>
          </p:cNvPicPr>
          <p:nvPr/>
        </p:nvPicPr>
        <p:blipFill>
          <a:blip r:embed="rId3"/>
          <a:stretch>
            <a:fillRect/>
          </a:stretch>
        </p:blipFill>
        <p:spPr>
          <a:xfrm>
            <a:off x="3843176" y="206375"/>
            <a:ext cx="5099781" cy="4937125"/>
          </a:xfrm>
          <a:prstGeom prst="rect">
            <a:avLst/>
          </a:prstGeom>
        </p:spPr>
      </p:pic>
    </p:spTree>
    <p:extLst>
      <p:ext uri="{BB962C8B-B14F-4D97-AF65-F5344CB8AC3E}">
        <p14:creationId xmlns:p14="http://schemas.microsoft.com/office/powerpoint/2010/main" val="298121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917"/>
            <a:ext cx="3394720" cy="857250"/>
          </a:xfrm>
        </p:spPr>
        <p:txBody>
          <a:bodyPr/>
          <a:lstStyle/>
          <a:p>
            <a:r>
              <a:rPr lang="en-NZ" sz="2800" dirty="0" smtClean="0">
                <a:solidFill>
                  <a:srgbClr val="0070C0"/>
                </a:solidFill>
              </a:rPr>
              <a:t>Regional Matrix</a:t>
            </a:r>
            <a:br>
              <a:rPr lang="en-NZ" sz="2800" dirty="0" smtClean="0">
                <a:solidFill>
                  <a:srgbClr val="0070C0"/>
                </a:solidFill>
              </a:rPr>
            </a:br>
            <a:r>
              <a:rPr lang="en-NZ" sz="2800" dirty="0" smtClean="0">
                <a:solidFill>
                  <a:srgbClr val="0070C0"/>
                </a:solidFill>
              </a:rPr>
              <a:t>Northland </a:t>
            </a:r>
            <a:endParaRPr lang="en-NZ" sz="2800" dirty="0">
              <a:solidFill>
                <a:srgbClr val="0070C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94222" y="699542"/>
            <a:ext cx="5810226" cy="3928043"/>
          </a:xfrm>
          <a:prstGeom prst="rect">
            <a:avLst/>
          </a:prstGeom>
          <a:noFill/>
          <a:ln>
            <a:noFill/>
          </a:ln>
        </p:spPr>
      </p:pic>
      <p:sp>
        <p:nvSpPr>
          <p:cNvPr id="5" name="Content Placeholder 2"/>
          <p:cNvSpPr>
            <a:spLocks noGrp="1"/>
          </p:cNvSpPr>
          <p:nvPr>
            <p:ph idx="1"/>
          </p:nvPr>
        </p:nvSpPr>
        <p:spPr>
          <a:xfrm>
            <a:off x="638147" y="1621469"/>
            <a:ext cx="1800200" cy="2448272"/>
          </a:xfrm>
        </p:spPr>
        <p:txBody>
          <a:bodyPr/>
          <a:lstStyle/>
          <a:p>
            <a:pPr marL="0" indent="0">
              <a:buNone/>
            </a:pPr>
            <a:r>
              <a:rPr lang="en-NZ" sz="1200" dirty="0" smtClean="0">
                <a:solidFill>
                  <a:srgbClr val="0070C0"/>
                </a:solidFill>
              </a:rPr>
              <a:t>Maps for each region with sufficient data are set out in Appendix 1 of the main report. </a:t>
            </a:r>
          </a:p>
          <a:p>
            <a:pPr marL="0" indent="0">
              <a:buNone/>
            </a:pPr>
            <a:endParaRPr lang="en-NZ" sz="1200" dirty="0" smtClean="0">
              <a:solidFill>
                <a:srgbClr val="0070C0"/>
              </a:solidFill>
            </a:endParaRPr>
          </a:p>
          <a:p>
            <a:pPr marL="0" indent="0">
              <a:buNone/>
            </a:pPr>
            <a:r>
              <a:rPr lang="en-NZ" sz="1200" dirty="0" smtClean="0">
                <a:solidFill>
                  <a:srgbClr val="0070C0"/>
                </a:solidFill>
              </a:rPr>
              <a:t>These highlight the considerable differences on what are priorities for each region.     </a:t>
            </a:r>
          </a:p>
        </p:txBody>
      </p:sp>
    </p:spTree>
    <p:extLst>
      <p:ext uri="{BB962C8B-B14F-4D97-AF65-F5344CB8AC3E}">
        <p14:creationId xmlns:p14="http://schemas.microsoft.com/office/powerpoint/2010/main" val="3492716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925215"/>
          </a:xfrm>
        </p:spPr>
        <p:txBody>
          <a:bodyPr/>
          <a:lstStyle/>
          <a:p>
            <a:r>
              <a:rPr lang="en-NZ" sz="2800" dirty="0" smtClean="0">
                <a:solidFill>
                  <a:srgbClr val="0070C0"/>
                </a:solidFill>
              </a:rPr>
              <a:t>Barriers</a:t>
            </a:r>
            <a:r>
              <a:rPr lang="en-NZ" sz="2800" dirty="0"/>
              <a:t/>
            </a:r>
            <a:br>
              <a:rPr lang="en-NZ" sz="2800" dirty="0"/>
            </a:br>
            <a:r>
              <a:rPr lang="en-NZ" sz="2800" dirty="0" smtClean="0">
                <a:solidFill>
                  <a:srgbClr val="0070C0"/>
                </a:solidFill>
              </a:rPr>
              <a:t> </a:t>
            </a:r>
            <a:endParaRPr lang="en-NZ" sz="2800" dirty="0">
              <a:solidFill>
                <a:srgbClr val="0070C0"/>
              </a:solidFill>
            </a:endParaRPr>
          </a:p>
        </p:txBody>
      </p:sp>
      <p:sp>
        <p:nvSpPr>
          <p:cNvPr id="3" name="Content Placeholder 2"/>
          <p:cNvSpPr>
            <a:spLocks noGrp="1"/>
          </p:cNvSpPr>
          <p:nvPr>
            <p:ph idx="1"/>
          </p:nvPr>
        </p:nvSpPr>
        <p:spPr>
          <a:xfrm>
            <a:off x="457200" y="843558"/>
            <a:ext cx="8291264" cy="3672409"/>
          </a:xfrm>
        </p:spPr>
        <p:txBody>
          <a:bodyPr/>
          <a:lstStyle/>
          <a:p>
            <a:pPr marL="0" indent="0">
              <a:buNone/>
              <a:tabLst>
                <a:tab pos="358775" algn="l"/>
              </a:tabLst>
            </a:pPr>
            <a:r>
              <a:rPr lang="en-NZ" sz="1200" dirty="0" smtClean="0"/>
              <a:t>Engagement </a:t>
            </a:r>
            <a:r>
              <a:rPr lang="en-NZ" sz="1200" dirty="0"/>
              <a:t>with </a:t>
            </a:r>
            <a:r>
              <a:rPr lang="en-NZ" sz="1200" dirty="0" smtClean="0"/>
              <a:t>industry in the consultation process identified </a:t>
            </a:r>
            <a:r>
              <a:rPr lang="en-NZ" sz="1200" dirty="0"/>
              <a:t>a number of considerations </a:t>
            </a:r>
            <a:r>
              <a:rPr lang="en-NZ" sz="1200" dirty="0" smtClean="0"/>
              <a:t>viewed </a:t>
            </a:r>
            <a:r>
              <a:rPr lang="en-NZ" sz="1200" dirty="0"/>
              <a:t>as critical to the successful facilitation of tourism </a:t>
            </a:r>
            <a:r>
              <a:rPr lang="en-NZ" sz="1200" dirty="0" smtClean="0"/>
              <a:t>infrastructure investment</a:t>
            </a:r>
            <a:r>
              <a:rPr lang="en-NZ" sz="1200" dirty="0"/>
              <a:t>: </a:t>
            </a:r>
            <a:endParaRPr lang="en-NZ" sz="1200" dirty="0" smtClean="0"/>
          </a:p>
          <a:p>
            <a:pPr marL="0" indent="0">
              <a:buNone/>
              <a:tabLst>
                <a:tab pos="358775" algn="l"/>
              </a:tabLst>
            </a:pPr>
            <a:endParaRPr lang="en-NZ" sz="800" dirty="0"/>
          </a:p>
          <a:p>
            <a:pPr marL="358775" indent="-358775"/>
            <a:r>
              <a:rPr lang="en-NZ" sz="1200" b="1" dirty="0" smtClean="0">
                <a:solidFill>
                  <a:srgbClr val="0070C0"/>
                </a:solidFill>
              </a:rPr>
              <a:t>Regulatory </a:t>
            </a:r>
            <a:r>
              <a:rPr lang="en-NZ" sz="1200" b="1" dirty="0">
                <a:solidFill>
                  <a:srgbClr val="0070C0"/>
                </a:solidFill>
              </a:rPr>
              <a:t>complexity and compliance costs </a:t>
            </a:r>
            <a:r>
              <a:rPr lang="en-NZ" sz="1100" dirty="0" smtClean="0"/>
              <a:t>– many </a:t>
            </a:r>
            <a:r>
              <a:rPr lang="en-NZ" sz="1100" dirty="0"/>
              <a:t>local and central government processes and requirements </a:t>
            </a:r>
            <a:r>
              <a:rPr lang="en-NZ" sz="1100" dirty="0" smtClean="0"/>
              <a:t>in order to progress </a:t>
            </a:r>
            <a:r>
              <a:rPr lang="en-NZ" sz="1100" dirty="0"/>
              <a:t>infrastructure developments (e.g. RMA, geotechnical and earthquake, health and safety, and various concessio</a:t>
            </a:r>
            <a:r>
              <a:rPr lang="en-NZ" sz="1200" dirty="0"/>
              <a:t>ns and licences</a:t>
            </a:r>
            <a:r>
              <a:rPr lang="en-NZ" sz="1200" dirty="0" smtClean="0"/>
              <a:t>).  These may increase </a:t>
            </a:r>
            <a:r>
              <a:rPr lang="en-NZ" sz="1200" dirty="0"/>
              <a:t>the coordination burden for some </a:t>
            </a:r>
            <a:r>
              <a:rPr lang="en-NZ" sz="1200" dirty="0" smtClean="0"/>
              <a:t>projects</a:t>
            </a:r>
            <a:r>
              <a:rPr lang="en-NZ" sz="1200" dirty="0"/>
              <a:t>. </a:t>
            </a:r>
          </a:p>
          <a:p>
            <a:pPr marL="358775" indent="-358775"/>
            <a:r>
              <a:rPr lang="en-NZ" sz="1200" b="1" dirty="0" smtClean="0">
                <a:solidFill>
                  <a:srgbClr val="0070C0"/>
                </a:solidFill>
              </a:rPr>
              <a:t>Capacity </a:t>
            </a:r>
            <a:r>
              <a:rPr lang="en-NZ" sz="1200" b="1" dirty="0">
                <a:solidFill>
                  <a:srgbClr val="0070C0"/>
                </a:solidFill>
              </a:rPr>
              <a:t>and capability to manage and coordinate infrastructure development </a:t>
            </a:r>
            <a:r>
              <a:rPr lang="en-NZ" sz="1200" dirty="0" smtClean="0"/>
              <a:t>–</a:t>
            </a:r>
            <a:r>
              <a:rPr lang="en-NZ" sz="1100" dirty="0" smtClean="0"/>
              <a:t>perceived </a:t>
            </a:r>
            <a:r>
              <a:rPr lang="en-NZ" sz="1100" dirty="0"/>
              <a:t>concern with the capacity and capability of councils or industry to coordinate infrastructure developments which may inhibit the ability to advance projects within the existing processes</a:t>
            </a:r>
            <a:r>
              <a:rPr lang="en-NZ" sz="1200" dirty="0"/>
              <a:t>. </a:t>
            </a:r>
          </a:p>
          <a:p>
            <a:pPr marL="358775" indent="-358775"/>
            <a:r>
              <a:rPr lang="en-NZ" sz="1200" b="1" dirty="0" smtClean="0">
                <a:solidFill>
                  <a:srgbClr val="0070C0"/>
                </a:solidFill>
              </a:rPr>
              <a:t>Communication </a:t>
            </a:r>
            <a:r>
              <a:rPr lang="en-NZ" sz="1200" b="1" dirty="0">
                <a:solidFill>
                  <a:srgbClr val="0070C0"/>
                </a:solidFill>
              </a:rPr>
              <a:t>of long term tourism infrastructure strategy and vision </a:t>
            </a:r>
            <a:r>
              <a:rPr lang="en-NZ" sz="1200" dirty="0"/>
              <a:t>– </a:t>
            </a:r>
            <a:r>
              <a:rPr lang="en-NZ" sz="1100" dirty="0" smtClean="0"/>
              <a:t>having long </a:t>
            </a:r>
            <a:r>
              <a:rPr lang="en-NZ" sz="1100" dirty="0"/>
              <a:t>term strategies and vision (between government and industry) plays a role in the development of solutions to infrastructure gaps. The lack of </a:t>
            </a:r>
            <a:r>
              <a:rPr lang="en-NZ" sz="1100" dirty="0" smtClean="0"/>
              <a:t>a </a:t>
            </a:r>
            <a:r>
              <a:rPr lang="en-NZ" sz="1100" dirty="0"/>
              <a:t>strategy </a:t>
            </a:r>
            <a:r>
              <a:rPr lang="en-NZ" sz="1100" dirty="0" smtClean="0"/>
              <a:t>make priorities less </a:t>
            </a:r>
            <a:r>
              <a:rPr lang="en-NZ" sz="1100" dirty="0"/>
              <a:t>clear to </a:t>
            </a:r>
            <a:r>
              <a:rPr lang="en-NZ" sz="1100" dirty="0" smtClean="0"/>
              <a:t>all stakeholders. </a:t>
            </a:r>
            <a:endParaRPr lang="en-NZ" sz="1100" dirty="0"/>
          </a:p>
          <a:p>
            <a:pPr marL="358775" indent="-358775"/>
            <a:r>
              <a:rPr lang="en-NZ" sz="1200" b="1" dirty="0" smtClean="0">
                <a:solidFill>
                  <a:srgbClr val="0070C0"/>
                </a:solidFill>
              </a:rPr>
              <a:t>Lack </a:t>
            </a:r>
            <a:r>
              <a:rPr lang="en-NZ" sz="1200" b="1" dirty="0">
                <a:solidFill>
                  <a:srgbClr val="0070C0"/>
                </a:solidFill>
              </a:rPr>
              <a:t>of partnering options or incentives </a:t>
            </a:r>
            <a:r>
              <a:rPr lang="en-NZ" sz="1100" b="1" dirty="0" smtClean="0"/>
              <a:t>– </a:t>
            </a:r>
            <a:r>
              <a:rPr lang="en-NZ" sz="1100" dirty="0" smtClean="0"/>
              <a:t>perceived </a:t>
            </a:r>
            <a:r>
              <a:rPr lang="en-NZ" sz="1100" dirty="0"/>
              <a:t>lack of partnering options and incentives in </a:t>
            </a:r>
            <a:r>
              <a:rPr lang="en-NZ" sz="1100" dirty="0" smtClean="0"/>
              <a:t>developing </a:t>
            </a:r>
            <a:r>
              <a:rPr lang="en-NZ" sz="1100" dirty="0"/>
              <a:t>infrastructure. More partnering options (i.e. relationships between local government, central government and private investors) may help lower the coordination </a:t>
            </a:r>
            <a:r>
              <a:rPr lang="en-NZ" sz="1100" dirty="0" smtClean="0"/>
              <a:t>burden.</a:t>
            </a:r>
          </a:p>
          <a:p>
            <a:pPr marL="358775" indent="-358775"/>
            <a:r>
              <a:rPr lang="en-NZ" sz="1200" b="1" dirty="0" smtClean="0">
                <a:solidFill>
                  <a:srgbClr val="0070C0"/>
                </a:solidFill>
              </a:rPr>
              <a:t>Public </a:t>
            </a:r>
            <a:r>
              <a:rPr lang="en-NZ" sz="1200" b="1" dirty="0">
                <a:solidFill>
                  <a:srgbClr val="0070C0"/>
                </a:solidFill>
              </a:rPr>
              <a:t>resistance to developments </a:t>
            </a:r>
            <a:r>
              <a:rPr lang="en-NZ" sz="1200" b="1" dirty="0"/>
              <a:t>– </a:t>
            </a:r>
            <a:r>
              <a:rPr lang="en-NZ" sz="1100" dirty="0"/>
              <a:t>in some instances, the ability of affected parties to challenge tourism infrastructure projects may </a:t>
            </a:r>
            <a:r>
              <a:rPr lang="en-NZ" sz="1100" dirty="0" smtClean="0"/>
              <a:t>impede progress</a:t>
            </a:r>
            <a:r>
              <a:rPr lang="en-NZ" sz="1100" dirty="0"/>
              <a:t>. </a:t>
            </a:r>
          </a:p>
          <a:p>
            <a:pPr marL="0" indent="0">
              <a:buNone/>
            </a:pPr>
            <a:endParaRPr lang="en-NZ" sz="1600" dirty="0" smtClean="0">
              <a:solidFill>
                <a:schemeClr val="tx2"/>
              </a:solidFill>
            </a:endParaRPr>
          </a:p>
        </p:txBody>
      </p:sp>
    </p:spTree>
    <p:extLst>
      <p:ext uri="{BB962C8B-B14F-4D97-AF65-F5344CB8AC3E}">
        <p14:creationId xmlns:p14="http://schemas.microsoft.com/office/powerpoint/2010/main" val="241674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475"/>
            <a:ext cx="8229600" cy="508099"/>
          </a:xfrm>
        </p:spPr>
        <p:txBody>
          <a:bodyPr/>
          <a:lstStyle/>
          <a:p>
            <a:r>
              <a:rPr lang="en-NZ" sz="2800" dirty="0" smtClean="0">
                <a:solidFill>
                  <a:srgbClr val="0070C0"/>
                </a:solidFill>
              </a:rPr>
              <a:t>Why Conduct an Assessment? </a:t>
            </a:r>
            <a:endParaRPr lang="en-NZ" sz="2800" dirty="0">
              <a:solidFill>
                <a:srgbClr val="0070C0"/>
              </a:solidFill>
            </a:endParaRPr>
          </a:p>
        </p:txBody>
      </p:sp>
      <p:sp>
        <p:nvSpPr>
          <p:cNvPr id="4" name="Content Placeholder 2"/>
          <p:cNvSpPr txBox="1">
            <a:spLocks/>
          </p:cNvSpPr>
          <p:nvPr/>
        </p:nvSpPr>
        <p:spPr bwMode="auto">
          <a:xfrm>
            <a:off x="648748" y="1349538"/>
            <a:ext cx="8229600" cy="337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defTabSz="457200" rtl="0" eaLnBrk="1" fontAlgn="base" hangingPunct="1">
              <a:spcBef>
                <a:spcPts val="600"/>
              </a:spcBef>
              <a:spcAft>
                <a:spcPct val="0"/>
              </a:spcAft>
              <a:buFont typeface="Arial"/>
              <a:buChar char="•"/>
              <a:defRPr sz="2800" kern="1200">
                <a:solidFill>
                  <a:srgbClr val="53565A"/>
                </a:solidFill>
                <a:latin typeface="Verdana"/>
                <a:ea typeface="ＭＳ Ｐゴシック" charset="0"/>
                <a:cs typeface="Museo Sans 300"/>
              </a:defRPr>
            </a:lvl1pPr>
            <a:lvl2pPr marL="742950" indent="-285750" algn="l" defTabSz="457200" rtl="0" eaLnBrk="1" fontAlgn="base" hangingPunct="1">
              <a:spcBef>
                <a:spcPts val="600"/>
              </a:spcBef>
              <a:spcAft>
                <a:spcPct val="0"/>
              </a:spcAft>
              <a:buFont typeface="Arial" charset="0"/>
              <a:buChar char="–"/>
              <a:defRPr sz="2600" kern="1200">
                <a:solidFill>
                  <a:srgbClr val="53565A"/>
                </a:solidFill>
                <a:latin typeface="Verdana"/>
                <a:ea typeface="ＭＳ Ｐゴシック" charset="0"/>
                <a:cs typeface="Museo Sans 300"/>
              </a:defRPr>
            </a:lvl2pPr>
            <a:lvl3pPr marL="1143000" indent="-228600" algn="l" defTabSz="457200" rtl="0" eaLnBrk="1" fontAlgn="base" hangingPunct="1">
              <a:spcBef>
                <a:spcPts val="600"/>
              </a:spcBef>
              <a:spcAft>
                <a:spcPct val="0"/>
              </a:spcAft>
              <a:buFont typeface="Arial" charset="0"/>
              <a:buChar char="•"/>
              <a:defRPr sz="2400" kern="1200">
                <a:solidFill>
                  <a:srgbClr val="53565A"/>
                </a:solidFill>
                <a:latin typeface="Verdana"/>
                <a:ea typeface="ＭＳ Ｐゴシック" charset="0"/>
                <a:cs typeface="Museo Sans 300"/>
              </a:defRPr>
            </a:lvl3pPr>
            <a:lvl4pPr marL="1600200" indent="-228600" algn="l" defTabSz="457200" rtl="0" eaLnBrk="1" fontAlgn="base" hangingPunct="1">
              <a:spcBef>
                <a:spcPts val="400"/>
              </a:spcBef>
              <a:spcAft>
                <a:spcPct val="0"/>
              </a:spcAft>
              <a:buFont typeface="Arial" charset="0"/>
              <a:buChar char="–"/>
              <a:defRPr sz="2000" kern="1200">
                <a:solidFill>
                  <a:srgbClr val="53565A"/>
                </a:solidFill>
                <a:latin typeface="Verdana"/>
                <a:ea typeface="ＭＳ Ｐゴシック" charset="0"/>
                <a:cs typeface="Museo Sans 300"/>
              </a:defRPr>
            </a:lvl4pPr>
            <a:lvl5pPr marL="2057400" indent="-228600" algn="l" defTabSz="457200" rtl="0" eaLnBrk="1" fontAlgn="base" hangingPunct="1">
              <a:spcBef>
                <a:spcPts val="400"/>
              </a:spcBef>
              <a:spcAft>
                <a:spcPct val="0"/>
              </a:spcAft>
              <a:buFont typeface="Arial" charset="0"/>
              <a:buChar char="»"/>
              <a:defRPr sz="1600" kern="1200">
                <a:solidFill>
                  <a:srgbClr val="53565A"/>
                </a:solidFill>
                <a:latin typeface="Verdana"/>
                <a:ea typeface="ＭＳ Ｐゴシック" charset="0"/>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indent="-358775"/>
            <a:r>
              <a:rPr lang="en-NZ" sz="1200" dirty="0" smtClean="0"/>
              <a:t>Tourism 2025 aspirational goal of</a:t>
            </a:r>
            <a:r>
              <a:rPr lang="en-NZ" sz="1200" b="1" dirty="0" smtClean="0"/>
              <a:t> $41b </a:t>
            </a:r>
            <a:r>
              <a:rPr lang="en-NZ" sz="1200" dirty="0" smtClean="0"/>
              <a:t>annually  </a:t>
            </a:r>
          </a:p>
          <a:p>
            <a:pPr marL="358775" indent="-358775"/>
            <a:r>
              <a:rPr lang="en-NZ" sz="1200" dirty="0" smtClean="0"/>
              <a:t>Tracking well ahead of target - </a:t>
            </a:r>
            <a:r>
              <a:rPr lang="en-NZ" sz="1200" b="1" dirty="0" smtClean="0"/>
              <a:t>$34.7b </a:t>
            </a:r>
            <a:r>
              <a:rPr lang="en-NZ" sz="1200" dirty="0" smtClean="0"/>
              <a:t>YE March 2016</a:t>
            </a:r>
          </a:p>
          <a:p>
            <a:pPr marL="358775" indent="-358775"/>
            <a:r>
              <a:rPr lang="en-NZ" sz="1200" dirty="0" smtClean="0"/>
              <a:t>Moved rapidly from challenge of generating growth to challenge of managing growth </a:t>
            </a:r>
          </a:p>
          <a:p>
            <a:pPr marL="358775" indent="-358775"/>
            <a:r>
              <a:rPr lang="en-NZ" sz="1200" dirty="0" smtClean="0"/>
              <a:t>All parts of the tourism system need to scale up:</a:t>
            </a:r>
          </a:p>
          <a:p>
            <a:pPr marL="758825" lvl="2" indent="-358775">
              <a:buFont typeface="Wingdings" panose="05000000000000000000" pitchFamily="2" charset="2"/>
              <a:buChar char="Ø"/>
            </a:pPr>
            <a:r>
              <a:rPr lang="en-NZ" sz="1200" dirty="0" smtClean="0"/>
              <a:t>Industry to scale up in line with demand (products and services)</a:t>
            </a:r>
          </a:p>
          <a:p>
            <a:pPr marL="758825" lvl="2" indent="-358775">
              <a:buFont typeface="Wingdings" panose="05000000000000000000" pitchFamily="2" charset="2"/>
              <a:buChar char="Ø"/>
            </a:pPr>
            <a:r>
              <a:rPr lang="en-NZ" sz="1200" dirty="0" smtClean="0"/>
              <a:t>Infrastructure supporting tourism to be appropriately scaled up (visitor accommodation, airports, telecommunications, parking, public toilets, water and sewerage, road transport)</a:t>
            </a:r>
          </a:p>
          <a:p>
            <a:pPr marL="0" indent="0">
              <a:buNone/>
            </a:pPr>
            <a:endParaRPr lang="en-NZ" sz="1200" b="1" dirty="0" smtClean="0">
              <a:solidFill>
                <a:srgbClr val="0070C0"/>
              </a:solidFill>
            </a:endParaRPr>
          </a:p>
          <a:p>
            <a:pPr marL="0" indent="0">
              <a:buNone/>
            </a:pPr>
            <a:r>
              <a:rPr lang="en-NZ" sz="1200" b="1" dirty="0" smtClean="0">
                <a:solidFill>
                  <a:srgbClr val="0070C0"/>
                </a:solidFill>
              </a:rPr>
              <a:t>Private sector can deliver to a greater or lesser degree, but public infrastructure is harder to activate </a:t>
            </a:r>
          </a:p>
        </p:txBody>
      </p:sp>
    </p:spTree>
    <p:extLst>
      <p:ext uri="{BB962C8B-B14F-4D97-AF65-F5344CB8AC3E}">
        <p14:creationId xmlns:p14="http://schemas.microsoft.com/office/powerpoint/2010/main" val="1824527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lstStyle/>
          <a:p>
            <a:r>
              <a:rPr lang="en-NZ" sz="2800" dirty="0" smtClean="0">
                <a:solidFill>
                  <a:srgbClr val="0070C0"/>
                </a:solidFill>
              </a:rPr>
              <a:t>Solutions </a:t>
            </a:r>
            <a:r>
              <a:rPr lang="en-NZ" sz="2800" dirty="0" smtClean="0"/>
              <a:t> </a:t>
            </a:r>
            <a:r>
              <a:rPr lang="en-NZ" sz="2800" dirty="0"/>
              <a:t/>
            </a:r>
            <a:br>
              <a:rPr lang="en-NZ" sz="2800" dirty="0"/>
            </a:br>
            <a:r>
              <a:rPr lang="en-NZ" sz="2800" dirty="0" smtClean="0">
                <a:solidFill>
                  <a:srgbClr val="0070C0"/>
                </a:solidFill>
              </a:rPr>
              <a:t> </a:t>
            </a:r>
            <a:endParaRPr lang="en-NZ" sz="2800" dirty="0">
              <a:solidFill>
                <a:srgbClr val="0070C0"/>
              </a:solidFill>
            </a:endParaRPr>
          </a:p>
        </p:txBody>
      </p:sp>
      <p:sp>
        <p:nvSpPr>
          <p:cNvPr id="3" name="Content Placeholder 2"/>
          <p:cNvSpPr>
            <a:spLocks noGrp="1"/>
          </p:cNvSpPr>
          <p:nvPr>
            <p:ph idx="1"/>
          </p:nvPr>
        </p:nvSpPr>
        <p:spPr>
          <a:xfrm>
            <a:off x="457200" y="843558"/>
            <a:ext cx="8291264" cy="3672409"/>
          </a:xfrm>
        </p:spPr>
        <p:txBody>
          <a:bodyPr/>
          <a:lstStyle/>
          <a:p>
            <a:pPr marL="0" indent="0">
              <a:buNone/>
              <a:tabLst>
                <a:tab pos="358775" algn="l"/>
              </a:tabLst>
            </a:pPr>
            <a:r>
              <a:rPr lang="en-NZ" sz="1200" dirty="0" smtClean="0"/>
              <a:t>Engagement </a:t>
            </a:r>
            <a:r>
              <a:rPr lang="en-NZ" sz="1200" dirty="0"/>
              <a:t>with industry </a:t>
            </a:r>
            <a:r>
              <a:rPr lang="en-NZ" sz="1200" dirty="0" smtClean="0"/>
              <a:t>identified </a:t>
            </a:r>
            <a:r>
              <a:rPr lang="en-NZ" sz="1200" dirty="0"/>
              <a:t>a number of considerations that the industry viewed as critical to the successful facilitation of tourism </a:t>
            </a:r>
            <a:r>
              <a:rPr lang="en-NZ" sz="1200" dirty="0" smtClean="0"/>
              <a:t>infrastructure investment</a:t>
            </a:r>
            <a:r>
              <a:rPr lang="en-NZ" sz="1200" dirty="0"/>
              <a:t>: </a:t>
            </a:r>
            <a:endParaRPr lang="en-NZ" sz="1200" dirty="0" smtClean="0"/>
          </a:p>
          <a:p>
            <a:pPr marL="0" indent="0">
              <a:buNone/>
              <a:tabLst>
                <a:tab pos="358775" algn="l"/>
              </a:tabLst>
            </a:pPr>
            <a:endParaRPr lang="en-NZ" sz="800" dirty="0"/>
          </a:p>
          <a:p>
            <a:pPr marL="358775" indent="-358775"/>
            <a:r>
              <a:rPr lang="en-NZ" sz="1200" b="1" dirty="0" smtClean="0">
                <a:solidFill>
                  <a:srgbClr val="0070C0"/>
                </a:solidFill>
              </a:rPr>
              <a:t>National Solutions for Local Issues. </a:t>
            </a:r>
            <a:r>
              <a:rPr lang="en-NZ" sz="1200" dirty="0" smtClean="0"/>
              <a:t> </a:t>
            </a:r>
            <a:r>
              <a:rPr lang="en-NZ" sz="1100" dirty="0" smtClean="0"/>
              <a:t>There could be benefit in partnerships between central and local government address common infrastructure issues in multiple regions.  For instance, if multiple regions identify a shortage of toilet capacity, local councils might work with central government to develop a standardised design to roll out across the country.    </a:t>
            </a:r>
          </a:p>
          <a:p>
            <a:pPr marL="358775" indent="-358775"/>
            <a:r>
              <a:rPr lang="en-NZ" sz="1200" b="1" dirty="0" smtClean="0">
                <a:solidFill>
                  <a:srgbClr val="0070C0"/>
                </a:solidFill>
              </a:rPr>
              <a:t>Leverage Off Other Projects.  </a:t>
            </a:r>
            <a:r>
              <a:rPr lang="en-NZ" sz="1100" dirty="0" smtClean="0">
                <a:solidFill>
                  <a:schemeClr val="tx2"/>
                </a:solidFill>
              </a:rPr>
              <a:t>Future projects in priority areas could leverage off existing central or local government projects to increase efficiencies and reduce cost.  For instance , signage projects could coordinate with other like projects, or local mobile coverage projects could leverage off the government’s current mobile coverage project. </a:t>
            </a:r>
            <a:r>
              <a:rPr lang="en-NZ" sz="1100" dirty="0" smtClean="0"/>
              <a:t> </a:t>
            </a:r>
            <a:endParaRPr lang="en-NZ" sz="1100" dirty="0"/>
          </a:p>
          <a:p>
            <a:pPr marL="358775" indent="-358775"/>
            <a:r>
              <a:rPr lang="en-NZ" sz="1200" b="1" dirty="0" smtClean="0">
                <a:solidFill>
                  <a:srgbClr val="0070C0"/>
                </a:solidFill>
              </a:rPr>
              <a:t>Increased Use of Technology. </a:t>
            </a:r>
            <a:r>
              <a:rPr lang="en-NZ" sz="1100" dirty="0" smtClean="0"/>
              <a:t>Some </a:t>
            </a:r>
            <a:r>
              <a:rPr lang="en-NZ" sz="1100" dirty="0"/>
              <a:t>infrastructure issues may be reduced or addressed by adopting innovative technology solutions, e.g. self drive </a:t>
            </a:r>
            <a:r>
              <a:rPr lang="en-NZ" sz="1100" dirty="0" smtClean="0"/>
              <a:t>cars. </a:t>
            </a:r>
            <a:endParaRPr lang="en-NZ" sz="1100" dirty="0"/>
          </a:p>
          <a:p>
            <a:pPr marL="358775" indent="-358775"/>
            <a:r>
              <a:rPr lang="en-NZ" sz="1200" b="1" dirty="0" smtClean="0">
                <a:solidFill>
                  <a:srgbClr val="0070C0"/>
                </a:solidFill>
              </a:rPr>
              <a:t>Partnership Approaches.  </a:t>
            </a:r>
            <a:r>
              <a:rPr lang="en-NZ" sz="1100" dirty="0" smtClean="0"/>
              <a:t>Partnership approaches for infrastructure development are underutilised in New Zealand.  Scope for local government to form more partnerships with industry and Iwi to utilise resources for the benefit of the region. Council partnerships with industry may allow increased access to funding for infrastructure projects.   </a:t>
            </a:r>
            <a:endParaRPr lang="en-NZ" sz="1100" dirty="0" smtClean="0">
              <a:solidFill>
                <a:schemeClr val="tx2"/>
              </a:solidFill>
            </a:endParaRPr>
          </a:p>
        </p:txBody>
      </p:sp>
    </p:spTree>
    <p:extLst>
      <p:ext uri="{BB962C8B-B14F-4D97-AF65-F5344CB8AC3E}">
        <p14:creationId xmlns:p14="http://schemas.microsoft.com/office/powerpoint/2010/main" val="3677226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508098"/>
          </a:xfrm>
        </p:spPr>
        <p:txBody>
          <a:bodyPr/>
          <a:lstStyle/>
          <a:p>
            <a:r>
              <a:rPr lang="en-NZ" sz="2800" dirty="0" smtClean="0">
                <a:solidFill>
                  <a:srgbClr val="0070C0"/>
                </a:solidFill>
              </a:rPr>
              <a:t>Mixed Use Project Pipeline  </a:t>
            </a:r>
            <a:endParaRPr lang="en-NZ" sz="2800" dirty="0">
              <a:solidFill>
                <a:srgbClr val="0070C0"/>
              </a:solidFill>
            </a:endParaRPr>
          </a:p>
        </p:txBody>
      </p:sp>
      <p:sp>
        <p:nvSpPr>
          <p:cNvPr id="3" name="Content Placeholder 2"/>
          <p:cNvSpPr>
            <a:spLocks noGrp="1"/>
          </p:cNvSpPr>
          <p:nvPr>
            <p:ph idx="1"/>
          </p:nvPr>
        </p:nvSpPr>
        <p:spPr>
          <a:xfrm>
            <a:off x="457200" y="1275606"/>
            <a:ext cx="8147248" cy="3292003"/>
          </a:xfrm>
        </p:spPr>
        <p:txBody>
          <a:bodyPr/>
          <a:lstStyle/>
          <a:p>
            <a:pPr marL="360363" indent="-360363"/>
            <a:r>
              <a:rPr lang="en-NZ" sz="1200" dirty="0" smtClean="0"/>
              <a:t>Undertaken for TIA by Deloitte. </a:t>
            </a:r>
          </a:p>
          <a:p>
            <a:pPr marL="360363" indent="-360363"/>
            <a:r>
              <a:rPr lang="en-NZ" sz="1200" dirty="0" smtClean="0"/>
              <a:t>78 local Councils asked to provide a list of their planned and considered infrastructure projects which fit under the ‘local and mixed-use’ definition.</a:t>
            </a:r>
          </a:p>
          <a:p>
            <a:pPr marL="360363" indent="-360363"/>
            <a:r>
              <a:rPr lang="en-NZ" sz="1200" dirty="0" smtClean="0"/>
              <a:t>47 councils responded, representing </a:t>
            </a:r>
            <a:r>
              <a:rPr lang="en-NZ" sz="1200" dirty="0"/>
              <a:t>95% of regional tourism </a:t>
            </a:r>
            <a:r>
              <a:rPr lang="en-NZ" sz="1200" dirty="0" smtClean="0"/>
              <a:t>expenditure</a:t>
            </a:r>
          </a:p>
          <a:p>
            <a:pPr marL="360363" indent="-360363"/>
            <a:endParaRPr lang="en-NZ" sz="1200" dirty="0" smtClean="0"/>
          </a:p>
          <a:p>
            <a:pPr marL="360363" indent="-360363"/>
            <a:r>
              <a:rPr lang="en-NZ" sz="1200" dirty="0" smtClean="0"/>
              <a:t>Key results:</a:t>
            </a:r>
          </a:p>
          <a:p>
            <a:pPr marL="646113" lvl="1">
              <a:buFont typeface="Wingdings" panose="05000000000000000000" pitchFamily="2" charset="2"/>
              <a:buChar char="Ø"/>
            </a:pPr>
            <a:r>
              <a:rPr lang="en-NZ" sz="1200" dirty="0"/>
              <a:t>673 ‘local and mixed-use’ projects </a:t>
            </a:r>
            <a:r>
              <a:rPr lang="en-NZ" sz="1200" dirty="0" smtClean="0"/>
              <a:t>identified</a:t>
            </a:r>
          </a:p>
          <a:p>
            <a:pPr marL="646113" lvl="1">
              <a:buFont typeface="Wingdings" panose="05000000000000000000" pitchFamily="2" charset="2"/>
              <a:buChar char="Ø"/>
            </a:pPr>
            <a:r>
              <a:rPr lang="en-NZ" sz="1200" dirty="0" smtClean="0"/>
              <a:t>525 (78%) of these project assigned a cost estimate</a:t>
            </a:r>
          </a:p>
          <a:p>
            <a:pPr marL="646113" lvl="1">
              <a:buFont typeface="Wingdings" panose="05000000000000000000" pitchFamily="2" charset="2"/>
              <a:buChar char="Ø"/>
            </a:pPr>
            <a:r>
              <a:rPr lang="en-NZ" sz="1200" b="1" dirty="0" smtClean="0"/>
              <a:t>$1.46b </a:t>
            </a:r>
            <a:r>
              <a:rPr lang="en-NZ" sz="1200" dirty="0" smtClean="0"/>
              <a:t>estimated value of the costed projects</a:t>
            </a:r>
          </a:p>
          <a:p>
            <a:pPr marL="646113" lvl="1">
              <a:buFont typeface="Wingdings" panose="05000000000000000000" pitchFamily="2" charset="2"/>
              <a:buChar char="Ø"/>
            </a:pPr>
            <a:r>
              <a:rPr lang="en-NZ" sz="1200" dirty="0" smtClean="0"/>
              <a:t>Likely to be a significant underestimate of the overall national requirements.  </a:t>
            </a:r>
          </a:p>
          <a:p>
            <a:pPr marL="646113" lvl="1" indent="-360363"/>
            <a:endParaRPr lang="en-NZ" sz="1200" dirty="0"/>
          </a:p>
          <a:p>
            <a:pPr marL="285750" lvl="1" indent="0">
              <a:buNone/>
            </a:pPr>
            <a:r>
              <a:rPr lang="en-NZ" sz="1200" b="1" dirty="0" smtClean="0">
                <a:solidFill>
                  <a:srgbClr val="0070C0"/>
                </a:solidFill>
              </a:rPr>
              <a:t>Designed to establish empirical evidence of the ‘scale of the issue’ to inform government consideration of the steps needed to ensure provision of tourism infrastructure    </a:t>
            </a:r>
            <a:r>
              <a:rPr lang="en-NZ" sz="1200" dirty="0" smtClean="0">
                <a:solidFill>
                  <a:srgbClr val="0070C0"/>
                </a:solidFill>
              </a:rPr>
              <a:t>   </a:t>
            </a:r>
            <a:endParaRPr lang="en-NZ" sz="1200" dirty="0">
              <a:solidFill>
                <a:srgbClr val="0070C0"/>
              </a:solidFill>
            </a:endParaRPr>
          </a:p>
          <a:p>
            <a:pPr marL="360363" indent="-360363"/>
            <a:endParaRPr lang="en-NZ" sz="1400" dirty="0"/>
          </a:p>
        </p:txBody>
      </p:sp>
    </p:spTree>
    <p:extLst>
      <p:ext uri="{BB962C8B-B14F-4D97-AF65-F5344CB8AC3E}">
        <p14:creationId xmlns:p14="http://schemas.microsoft.com/office/powerpoint/2010/main" val="3384074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502"/>
            <a:ext cx="8229600" cy="436091"/>
          </a:xfrm>
        </p:spPr>
        <p:txBody>
          <a:bodyPr/>
          <a:lstStyle/>
          <a:p>
            <a:r>
              <a:rPr lang="en-NZ" sz="2800" dirty="0" smtClean="0">
                <a:solidFill>
                  <a:srgbClr val="0070C0"/>
                </a:solidFill>
              </a:rPr>
              <a:t>Key Findings</a:t>
            </a:r>
            <a:endParaRPr lang="en-NZ" sz="2800" dirty="0">
              <a:solidFill>
                <a:srgbClr val="0070C0"/>
              </a:solidFill>
            </a:endParaRPr>
          </a:p>
        </p:txBody>
      </p:sp>
      <p:sp>
        <p:nvSpPr>
          <p:cNvPr id="3" name="Content Placeholder 2"/>
          <p:cNvSpPr>
            <a:spLocks noGrp="1"/>
          </p:cNvSpPr>
          <p:nvPr>
            <p:ph idx="1"/>
          </p:nvPr>
        </p:nvSpPr>
        <p:spPr>
          <a:xfrm>
            <a:off x="457200" y="987574"/>
            <a:ext cx="8147248" cy="3672408"/>
          </a:xfrm>
        </p:spPr>
        <p:txBody>
          <a:bodyPr/>
          <a:lstStyle/>
          <a:p>
            <a:pPr marL="0" indent="0">
              <a:buNone/>
            </a:pPr>
            <a:r>
              <a:rPr lang="en-NZ" sz="1200" dirty="0" smtClean="0">
                <a:solidFill>
                  <a:schemeClr val="tx2"/>
                </a:solidFill>
              </a:rPr>
              <a:t>Investment in the identified priority areas will be essential to New Zealand sustaining growth to enable achievement of the Tourism 2025 goal of $41b annually by 2025 (or before) </a:t>
            </a:r>
          </a:p>
          <a:p>
            <a:pPr marL="0" indent="0">
              <a:buNone/>
            </a:pPr>
            <a:r>
              <a:rPr lang="en-NZ" sz="1200" dirty="0" smtClean="0">
                <a:solidFill>
                  <a:schemeClr val="tx2"/>
                </a:solidFill>
              </a:rPr>
              <a:t>The economic opportunity is significant and warrants endeavours to support developers and investors in overcoming the range of hurdles that exist for many infrastructure projects</a:t>
            </a:r>
          </a:p>
          <a:p>
            <a:pPr marL="0" indent="0">
              <a:buNone/>
            </a:pPr>
            <a:r>
              <a:rPr lang="en-NZ" sz="1200" dirty="0" smtClean="0">
                <a:solidFill>
                  <a:schemeClr val="tx2"/>
                </a:solidFill>
              </a:rPr>
              <a:t>Achieving this will require navigating both </a:t>
            </a:r>
            <a:r>
              <a:rPr lang="en-NZ" sz="1200" u="sng" dirty="0" smtClean="0">
                <a:solidFill>
                  <a:schemeClr val="tx2"/>
                </a:solidFill>
              </a:rPr>
              <a:t>commercial considerations</a:t>
            </a:r>
            <a:r>
              <a:rPr lang="en-NZ" sz="1200" dirty="0" smtClean="0">
                <a:solidFill>
                  <a:schemeClr val="tx2"/>
                </a:solidFill>
              </a:rPr>
              <a:t> (e.g. funding, financing, feasibility) and the </a:t>
            </a:r>
            <a:r>
              <a:rPr lang="en-NZ" sz="1200" u="sng" dirty="0" smtClean="0">
                <a:solidFill>
                  <a:schemeClr val="tx2"/>
                </a:solidFill>
              </a:rPr>
              <a:t>coordination considerations</a:t>
            </a:r>
            <a:r>
              <a:rPr lang="en-NZ" sz="1200" dirty="0" smtClean="0">
                <a:solidFill>
                  <a:schemeClr val="tx2"/>
                </a:solidFill>
              </a:rPr>
              <a:t> (e.g. approvals, RMA, partnerships)   </a:t>
            </a:r>
          </a:p>
          <a:p>
            <a:pPr marL="0" indent="0">
              <a:buNone/>
            </a:pPr>
            <a:endParaRPr lang="en-NZ" sz="800" dirty="0" smtClean="0">
              <a:solidFill>
                <a:schemeClr val="tx2"/>
              </a:solidFill>
            </a:endParaRPr>
          </a:p>
          <a:p>
            <a:pPr marL="0" indent="0">
              <a:buNone/>
            </a:pPr>
            <a:r>
              <a:rPr lang="en-NZ" sz="1200" b="1" dirty="0" smtClean="0">
                <a:solidFill>
                  <a:srgbClr val="0070C0"/>
                </a:solidFill>
              </a:rPr>
              <a:t>Establishment of the Prioritisation </a:t>
            </a:r>
            <a:r>
              <a:rPr lang="en-NZ" sz="1200" b="1" dirty="0">
                <a:solidFill>
                  <a:srgbClr val="0070C0"/>
                </a:solidFill>
              </a:rPr>
              <a:t>Framework</a:t>
            </a:r>
          </a:p>
          <a:p>
            <a:pPr marL="358775" indent="-358775"/>
            <a:r>
              <a:rPr lang="en-NZ" sz="1200" dirty="0" smtClean="0">
                <a:solidFill>
                  <a:schemeClr val="tx2"/>
                </a:solidFill>
              </a:rPr>
              <a:t>The Prioritisation Framework provides an enduring methodology for assessing infrastructure projects </a:t>
            </a:r>
            <a:r>
              <a:rPr lang="en-NZ" sz="1200" dirty="0" smtClean="0"/>
              <a:t>(</a:t>
            </a:r>
            <a:r>
              <a:rPr lang="en-NZ" sz="1200" dirty="0"/>
              <a:t>nationally, regionally and individual projects</a:t>
            </a:r>
            <a:r>
              <a:rPr lang="en-NZ" sz="1200" dirty="0" smtClean="0"/>
              <a:t>).  </a:t>
            </a:r>
            <a:endParaRPr lang="en-NZ" sz="1200" dirty="0"/>
          </a:p>
          <a:p>
            <a:pPr marL="358775" indent="-358775"/>
            <a:r>
              <a:rPr lang="en-NZ" sz="1200" dirty="0" smtClean="0">
                <a:solidFill>
                  <a:schemeClr val="tx2"/>
                </a:solidFill>
              </a:rPr>
              <a:t>Assessment using the Framework will inform the development of project business cases, and the highlight why, and how, particularly effort will be needed to address the coordination constraints.</a:t>
            </a:r>
          </a:p>
          <a:p>
            <a:pPr marL="0" indent="0">
              <a:buNone/>
            </a:pPr>
            <a:endParaRPr lang="en-NZ" sz="800" b="1" dirty="0" smtClean="0">
              <a:solidFill>
                <a:srgbClr val="0070C0"/>
              </a:solidFill>
            </a:endParaRPr>
          </a:p>
          <a:p>
            <a:pPr marL="0" indent="0">
              <a:buNone/>
            </a:pPr>
            <a:r>
              <a:rPr lang="en-NZ" sz="1200" b="1" dirty="0" smtClean="0">
                <a:solidFill>
                  <a:srgbClr val="0070C0"/>
                </a:solidFill>
              </a:rPr>
              <a:t>Evidence of the Scale of the Issue</a:t>
            </a:r>
          </a:p>
          <a:p>
            <a:pPr marL="360363" indent="-360363"/>
            <a:r>
              <a:rPr lang="en-NZ" sz="1200" dirty="0" smtClean="0">
                <a:solidFill>
                  <a:schemeClr val="tx2"/>
                </a:solidFill>
              </a:rPr>
              <a:t>Identified that there is a large and diverse set of projects planned or desired in the priority infrastructure areas, as evidenced for the ‘local and mixed use’ infrastructure.</a:t>
            </a:r>
            <a:r>
              <a:rPr lang="en-NZ" sz="1200" dirty="0" smtClean="0"/>
              <a:t> </a:t>
            </a:r>
            <a:endParaRPr lang="en-NZ" sz="1200" dirty="0"/>
          </a:p>
          <a:p>
            <a:pPr marL="360363" indent="-360363"/>
            <a:endParaRPr lang="en-NZ" sz="1200" dirty="0">
              <a:solidFill>
                <a:schemeClr val="tx2"/>
              </a:solidFill>
            </a:endParaRPr>
          </a:p>
          <a:p>
            <a:pPr>
              <a:tabLst>
                <a:tab pos="360363" algn="l"/>
              </a:tabLst>
            </a:pPr>
            <a:endParaRPr lang="en-NZ" sz="1200" dirty="0">
              <a:solidFill>
                <a:schemeClr val="tx2"/>
              </a:solidFill>
            </a:endParaRPr>
          </a:p>
        </p:txBody>
      </p:sp>
    </p:spTree>
    <p:extLst>
      <p:ext uri="{BB962C8B-B14F-4D97-AF65-F5344CB8AC3E}">
        <p14:creationId xmlns:p14="http://schemas.microsoft.com/office/powerpoint/2010/main" val="718174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475"/>
            <a:ext cx="8229600" cy="508099"/>
          </a:xfrm>
        </p:spPr>
        <p:txBody>
          <a:bodyPr/>
          <a:lstStyle/>
          <a:p>
            <a:r>
              <a:rPr lang="en-NZ" sz="2800" dirty="0" smtClean="0">
                <a:solidFill>
                  <a:srgbClr val="0070C0"/>
                </a:solidFill>
              </a:rPr>
              <a:t>Key Findings (continued) </a:t>
            </a:r>
            <a:endParaRPr lang="en-NZ" sz="2800" dirty="0">
              <a:solidFill>
                <a:srgbClr val="0070C0"/>
              </a:solidFill>
            </a:endParaRPr>
          </a:p>
        </p:txBody>
      </p:sp>
      <p:sp>
        <p:nvSpPr>
          <p:cNvPr id="3" name="Content Placeholder 2"/>
          <p:cNvSpPr>
            <a:spLocks noGrp="1"/>
          </p:cNvSpPr>
          <p:nvPr>
            <p:ph idx="1"/>
          </p:nvPr>
        </p:nvSpPr>
        <p:spPr>
          <a:xfrm>
            <a:off x="436646" y="987574"/>
            <a:ext cx="8147248" cy="3744416"/>
          </a:xfrm>
        </p:spPr>
        <p:txBody>
          <a:bodyPr/>
          <a:lstStyle/>
          <a:p>
            <a:pPr marL="0" indent="0">
              <a:buNone/>
            </a:pPr>
            <a:r>
              <a:rPr lang="en-NZ" sz="1200" b="1" dirty="0" smtClean="0">
                <a:solidFill>
                  <a:srgbClr val="0070C0"/>
                </a:solidFill>
              </a:rPr>
              <a:t>Application of the Prioritisation </a:t>
            </a:r>
            <a:r>
              <a:rPr lang="en-NZ" sz="1200" b="1" dirty="0">
                <a:solidFill>
                  <a:srgbClr val="0070C0"/>
                </a:solidFill>
              </a:rPr>
              <a:t>Framework</a:t>
            </a:r>
          </a:p>
          <a:p>
            <a:pPr marL="358775" indent="-358775"/>
            <a:r>
              <a:rPr lang="en-NZ" sz="1200" dirty="0" smtClean="0">
                <a:solidFill>
                  <a:schemeClr val="tx2"/>
                </a:solidFill>
              </a:rPr>
              <a:t>Analysis using the Prioritisation Framework identified a set of national priorities, thereby establishing a empirical evidence of where the gaps are most acute and where the most effort is needed to address the gaps.  </a:t>
            </a:r>
          </a:p>
          <a:p>
            <a:pPr marL="358775" indent="-358775"/>
            <a:r>
              <a:rPr lang="en-NZ" sz="1200" dirty="0" smtClean="0">
                <a:solidFill>
                  <a:schemeClr val="tx2"/>
                </a:solidFill>
              </a:rPr>
              <a:t>The analysis also established </a:t>
            </a:r>
            <a:r>
              <a:rPr lang="en-NZ" sz="1200" dirty="0">
                <a:solidFill>
                  <a:schemeClr val="tx2"/>
                </a:solidFill>
              </a:rPr>
              <a:t>regional level evidence </a:t>
            </a:r>
            <a:r>
              <a:rPr lang="en-NZ" sz="1200" dirty="0" smtClean="0">
                <a:solidFill>
                  <a:schemeClr val="tx2"/>
                </a:solidFill>
              </a:rPr>
              <a:t>of where issues were most concentrated and the unique profile of priorities for each region.  This highlighted the importance of each region assessing its own detailed priorities.  </a:t>
            </a:r>
          </a:p>
          <a:p>
            <a:pPr marL="358775" indent="-358775"/>
            <a:endParaRPr lang="en-NZ" sz="200" dirty="0">
              <a:solidFill>
                <a:schemeClr val="tx2"/>
              </a:solidFill>
            </a:endParaRPr>
          </a:p>
          <a:p>
            <a:pPr marL="0" indent="0">
              <a:buNone/>
            </a:pPr>
            <a:r>
              <a:rPr lang="en-NZ" sz="1200" b="1" dirty="0" smtClean="0">
                <a:solidFill>
                  <a:srgbClr val="0070C0"/>
                </a:solidFill>
              </a:rPr>
              <a:t>Pursuing Better Coordination </a:t>
            </a:r>
            <a:endParaRPr lang="en-NZ" sz="1200" b="1" dirty="0">
              <a:solidFill>
                <a:srgbClr val="0070C0"/>
              </a:solidFill>
            </a:endParaRPr>
          </a:p>
          <a:p>
            <a:pPr marL="358775" indent="-358775"/>
            <a:r>
              <a:rPr lang="en-NZ" sz="1200" dirty="0" smtClean="0">
                <a:solidFill>
                  <a:schemeClr val="tx2"/>
                </a:solidFill>
              </a:rPr>
              <a:t>Identified that the need for ‘coordination’ is a common attribute of many types of infrastructure, particularly for ‘local and mixed use’ infrastructure.  Conversely, without this coordination, many important infrastructure development may not take place as needed by the tourism industry.</a:t>
            </a:r>
          </a:p>
          <a:p>
            <a:pPr marL="358775" indent="-358775"/>
            <a:r>
              <a:rPr lang="en-NZ" sz="1200" dirty="0" smtClean="0">
                <a:solidFill>
                  <a:schemeClr val="tx2"/>
                </a:solidFill>
              </a:rPr>
              <a:t>Identified that there is a role for government (central and local) to assist in overcoming the ‘coordination barrier’.    </a:t>
            </a:r>
          </a:p>
          <a:p>
            <a:pPr marL="358775" indent="-358775"/>
            <a:r>
              <a:rPr lang="en-NZ" sz="1200" dirty="0" smtClean="0">
                <a:solidFill>
                  <a:schemeClr val="tx2"/>
                </a:solidFill>
              </a:rPr>
              <a:t>Identified tools for overcoming the ‘coordination barrier’, including the provision of funding, streamlining approval processes, undertaking projects on a joint stakeholder basis and bundling infrastructure design and build to achieve economies.      </a:t>
            </a:r>
            <a:endParaRPr lang="en-NZ" sz="1200" dirty="0">
              <a:solidFill>
                <a:schemeClr val="tx2"/>
              </a:solidFill>
            </a:endParaRPr>
          </a:p>
          <a:p>
            <a:pPr marL="358775" indent="-358775"/>
            <a:endParaRPr lang="en-NZ" sz="1200" dirty="0" smtClean="0">
              <a:solidFill>
                <a:schemeClr val="tx2"/>
              </a:solidFill>
            </a:endParaRPr>
          </a:p>
        </p:txBody>
      </p:sp>
    </p:spTree>
    <p:extLst>
      <p:ext uri="{BB962C8B-B14F-4D97-AF65-F5344CB8AC3E}">
        <p14:creationId xmlns:p14="http://schemas.microsoft.com/office/powerpoint/2010/main" val="123761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509"/>
            <a:ext cx="8229600" cy="652115"/>
          </a:xfrm>
        </p:spPr>
        <p:txBody>
          <a:bodyPr/>
          <a:lstStyle/>
          <a:p>
            <a:r>
              <a:rPr lang="en-NZ" sz="2800" dirty="0" smtClean="0">
                <a:solidFill>
                  <a:srgbClr val="0070C0"/>
                </a:solidFill>
              </a:rPr>
              <a:t>Next Steps for TIA</a:t>
            </a:r>
            <a:endParaRPr lang="en-NZ" sz="2800" dirty="0">
              <a:solidFill>
                <a:srgbClr val="FF0000"/>
              </a:solidFill>
            </a:endParaRPr>
          </a:p>
        </p:txBody>
      </p:sp>
      <p:sp>
        <p:nvSpPr>
          <p:cNvPr id="3" name="Content Placeholder 2"/>
          <p:cNvSpPr>
            <a:spLocks noGrp="1"/>
          </p:cNvSpPr>
          <p:nvPr>
            <p:ph idx="1"/>
          </p:nvPr>
        </p:nvSpPr>
        <p:spPr>
          <a:xfrm>
            <a:off x="439620" y="1347614"/>
            <a:ext cx="7876796" cy="3292003"/>
          </a:xfrm>
        </p:spPr>
        <p:txBody>
          <a:bodyPr/>
          <a:lstStyle/>
          <a:p>
            <a:pPr marL="360363" indent="-360363">
              <a:buFont typeface="+mj-lt"/>
              <a:buAutoNum type="arabicPeriod"/>
            </a:pPr>
            <a:r>
              <a:rPr lang="en-US" sz="1200" dirty="0"/>
              <a:t>In conjunction with private and public sector </a:t>
            </a:r>
            <a:r>
              <a:rPr lang="en-US" sz="1200" dirty="0" smtClean="0"/>
              <a:t>stakeholders, lead the identification and development of executable initiatives, </a:t>
            </a:r>
            <a:r>
              <a:rPr lang="en-US" sz="1200" dirty="0" smtClean="0">
                <a:solidFill>
                  <a:schemeClr val="tx2"/>
                </a:solidFill>
              </a:rPr>
              <a:t>plans and funding </a:t>
            </a:r>
            <a:r>
              <a:rPr lang="en-US" sz="1200" dirty="0" smtClean="0"/>
              <a:t>for </a:t>
            </a:r>
            <a:r>
              <a:rPr lang="en-US" sz="1200" dirty="0"/>
              <a:t>each of the prioritised infrastructure </a:t>
            </a:r>
            <a:r>
              <a:rPr lang="en-US" sz="1200" dirty="0" smtClean="0"/>
              <a:t>types.</a:t>
            </a:r>
          </a:p>
          <a:p>
            <a:pPr marL="360363" indent="-360363">
              <a:buFont typeface="+mj-lt"/>
              <a:buAutoNum type="arabicPeriod"/>
            </a:pPr>
            <a:endParaRPr lang="en-US" sz="800" dirty="0">
              <a:solidFill>
                <a:srgbClr val="0000FF"/>
              </a:solidFill>
            </a:endParaRPr>
          </a:p>
          <a:p>
            <a:pPr marL="360363" indent="-360363">
              <a:buFont typeface="+mj-lt"/>
              <a:buAutoNum type="arabicPeriod"/>
            </a:pPr>
            <a:r>
              <a:rPr lang="en-NZ" sz="1200" dirty="0" smtClean="0">
                <a:solidFill>
                  <a:schemeClr val="tx2"/>
                </a:solidFill>
              </a:rPr>
              <a:t>Using </a:t>
            </a:r>
            <a:r>
              <a:rPr lang="en-NZ" sz="1200" dirty="0">
                <a:solidFill>
                  <a:schemeClr val="tx2"/>
                </a:solidFill>
              </a:rPr>
              <a:t>the Prioritisation Framework, ensure industry, investors and government (central and local) are </a:t>
            </a:r>
            <a:r>
              <a:rPr lang="en-NZ" sz="1200" dirty="0" smtClean="0">
                <a:solidFill>
                  <a:schemeClr val="tx2"/>
                </a:solidFill>
              </a:rPr>
              <a:t>aligned and coordinated so </a:t>
            </a:r>
            <a:r>
              <a:rPr lang="en-NZ" sz="1200" dirty="0">
                <a:solidFill>
                  <a:schemeClr val="tx2"/>
                </a:solidFill>
              </a:rPr>
              <a:t>that prioritisation of infrastructure projects </a:t>
            </a:r>
            <a:r>
              <a:rPr lang="en-NZ" sz="1200" dirty="0" smtClean="0">
                <a:solidFill>
                  <a:schemeClr val="tx2"/>
                </a:solidFill>
              </a:rPr>
              <a:t>nationally, regionally </a:t>
            </a:r>
            <a:r>
              <a:rPr lang="en-NZ" sz="1200" dirty="0">
                <a:solidFill>
                  <a:schemeClr val="tx2"/>
                </a:solidFill>
              </a:rPr>
              <a:t>and/or on a case-by-case basis with individual </a:t>
            </a:r>
            <a:r>
              <a:rPr lang="en-NZ" sz="1200" dirty="0" smtClean="0">
                <a:solidFill>
                  <a:schemeClr val="tx2"/>
                </a:solidFill>
              </a:rPr>
              <a:t>projects, </a:t>
            </a:r>
            <a:r>
              <a:rPr lang="en-NZ" sz="1200" dirty="0">
                <a:solidFill>
                  <a:schemeClr val="tx2"/>
                </a:solidFill>
              </a:rPr>
              <a:t>addresses the </a:t>
            </a:r>
            <a:r>
              <a:rPr lang="en-US" sz="1200" dirty="0">
                <a:solidFill>
                  <a:schemeClr val="tx2"/>
                </a:solidFill>
              </a:rPr>
              <a:t>infrastructure </a:t>
            </a:r>
            <a:r>
              <a:rPr lang="en-US" sz="1200" dirty="0" smtClean="0">
                <a:solidFill>
                  <a:schemeClr val="tx2"/>
                </a:solidFill>
              </a:rPr>
              <a:t>gaps most </a:t>
            </a:r>
            <a:r>
              <a:rPr lang="en-US" sz="1200" dirty="0">
                <a:solidFill>
                  <a:schemeClr val="tx2"/>
                </a:solidFill>
              </a:rPr>
              <a:t>important to the tourism </a:t>
            </a:r>
            <a:r>
              <a:rPr lang="en-US" sz="1200" dirty="0" smtClean="0">
                <a:solidFill>
                  <a:schemeClr val="tx2"/>
                </a:solidFill>
              </a:rPr>
              <a:t>industry.</a:t>
            </a:r>
          </a:p>
          <a:p>
            <a:pPr marL="228600" indent="-228600">
              <a:buFont typeface="+mj-lt"/>
              <a:buAutoNum type="arabicPeriod"/>
            </a:pPr>
            <a:endParaRPr lang="en-US" sz="800" dirty="0" smtClean="0">
              <a:solidFill>
                <a:schemeClr val="tx2"/>
              </a:solidFill>
            </a:endParaRPr>
          </a:p>
          <a:p>
            <a:pPr marL="360363" indent="-360363">
              <a:buFont typeface="+mj-lt"/>
              <a:buAutoNum type="arabicPeriod"/>
            </a:pPr>
            <a:r>
              <a:rPr lang="en-US" sz="1200" dirty="0" smtClean="0"/>
              <a:t>Assess </a:t>
            </a:r>
            <a:r>
              <a:rPr lang="en-US" sz="1200" dirty="0"/>
              <a:t>and apply </a:t>
            </a:r>
            <a:r>
              <a:rPr lang="en-US" sz="1200" dirty="0" smtClean="0"/>
              <a:t>solutions to remove </a:t>
            </a:r>
            <a:r>
              <a:rPr lang="en-US" sz="1200" dirty="0" smtClean="0">
                <a:solidFill>
                  <a:schemeClr val="tx2"/>
                </a:solidFill>
              </a:rPr>
              <a:t>or reduce </a:t>
            </a:r>
            <a:r>
              <a:rPr lang="en-US" sz="1200" dirty="0" smtClean="0"/>
              <a:t>the systemic </a:t>
            </a:r>
            <a:r>
              <a:rPr lang="en-US" sz="1200" dirty="0"/>
              <a:t>barriers identified in the </a:t>
            </a:r>
            <a:r>
              <a:rPr lang="en-US" sz="1200" dirty="0" smtClean="0"/>
              <a:t>research. </a:t>
            </a:r>
          </a:p>
        </p:txBody>
      </p:sp>
    </p:spTree>
    <p:extLst>
      <p:ext uri="{BB962C8B-B14F-4D97-AF65-F5344CB8AC3E}">
        <p14:creationId xmlns:p14="http://schemas.microsoft.com/office/powerpoint/2010/main" val="427698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solidFill>
                  <a:srgbClr val="0070C0"/>
                </a:solidFill>
              </a:rPr>
              <a:t>Infrastructure: Implications and Opportunities </a:t>
            </a:r>
            <a:endParaRPr lang="en-NZ" sz="2800" dirty="0">
              <a:solidFill>
                <a:srgbClr val="0070C0"/>
              </a:solidFill>
            </a:endParaRPr>
          </a:p>
        </p:txBody>
      </p:sp>
      <p:sp>
        <p:nvSpPr>
          <p:cNvPr id="3" name="Content Placeholder 2"/>
          <p:cNvSpPr>
            <a:spLocks noGrp="1"/>
          </p:cNvSpPr>
          <p:nvPr>
            <p:ph idx="1"/>
          </p:nvPr>
        </p:nvSpPr>
        <p:spPr>
          <a:xfrm>
            <a:off x="457200" y="1203598"/>
            <a:ext cx="8229600" cy="3370660"/>
          </a:xfrm>
        </p:spPr>
        <p:txBody>
          <a:bodyPr/>
          <a:lstStyle/>
          <a:p>
            <a:pPr marL="0" indent="0">
              <a:buNone/>
            </a:pPr>
            <a:r>
              <a:rPr lang="en-NZ" sz="1400" b="1" i="1" dirty="0" smtClean="0">
                <a:solidFill>
                  <a:srgbClr val="0070C0"/>
                </a:solidFill>
              </a:rPr>
              <a:t>Get it wrong </a:t>
            </a:r>
          </a:p>
          <a:p>
            <a:pPr marL="358775" indent="-358775"/>
            <a:r>
              <a:rPr lang="en-NZ" sz="1200" dirty="0" smtClean="0">
                <a:solidFill>
                  <a:schemeClr val="tx2"/>
                </a:solidFill>
              </a:rPr>
              <a:t>Crowding, poor quality facilities, poor visitor experiences, reduced visitor satisfaction </a:t>
            </a:r>
          </a:p>
          <a:p>
            <a:pPr marL="358775" indent="-358775"/>
            <a:r>
              <a:rPr lang="en-NZ" sz="1200" dirty="0" smtClean="0">
                <a:solidFill>
                  <a:schemeClr val="tx2"/>
                </a:solidFill>
              </a:rPr>
              <a:t>Loss of public support (social licence) </a:t>
            </a:r>
          </a:p>
          <a:p>
            <a:pPr marL="358775" indent="-358775"/>
            <a:r>
              <a:rPr lang="en-NZ" sz="1200" dirty="0" smtClean="0">
                <a:solidFill>
                  <a:schemeClr val="tx2"/>
                </a:solidFill>
              </a:rPr>
              <a:t>Environmental degradation</a:t>
            </a:r>
          </a:p>
          <a:p>
            <a:pPr marL="358775" indent="-358775"/>
            <a:r>
              <a:rPr lang="en-NZ" sz="1200" dirty="0" smtClean="0">
                <a:solidFill>
                  <a:schemeClr val="tx2"/>
                </a:solidFill>
              </a:rPr>
              <a:t>Loss of business (economic growth foregone)</a:t>
            </a:r>
          </a:p>
          <a:p>
            <a:pPr marL="358775" indent="-358775"/>
            <a:r>
              <a:rPr lang="en-NZ" sz="1200" u="sng" dirty="0" smtClean="0">
                <a:solidFill>
                  <a:schemeClr val="tx2"/>
                </a:solidFill>
              </a:rPr>
              <a:t>Less</a:t>
            </a:r>
            <a:r>
              <a:rPr lang="en-NZ" sz="1200" dirty="0" smtClean="0">
                <a:solidFill>
                  <a:schemeClr val="tx2"/>
                </a:solidFill>
              </a:rPr>
              <a:t> able to grow value over volume </a:t>
            </a:r>
            <a:endParaRPr lang="en-NZ" sz="1200" dirty="0" smtClean="0">
              <a:solidFill>
                <a:srgbClr val="0070C0"/>
              </a:solidFill>
            </a:endParaRPr>
          </a:p>
          <a:p>
            <a:pPr marL="0" indent="0">
              <a:buNone/>
            </a:pPr>
            <a:r>
              <a:rPr lang="en-NZ" sz="1400" b="1" i="1" dirty="0" smtClean="0">
                <a:solidFill>
                  <a:srgbClr val="0070C0"/>
                </a:solidFill>
              </a:rPr>
              <a:t>Get it right </a:t>
            </a:r>
            <a:endParaRPr lang="en-NZ" sz="1400" b="1" i="1" dirty="0">
              <a:solidFill>
                <a:srgbClr val="0070C0"/>
              </a:solidFill>
            </a:endParaRPr>
          </a:p>
          <a:p>
            <a:pPr marL="358775" indent="-358775"/>
            <a:r>
              <a:rPr lang="en-NZ" sz="1200" dirty="0" smtClean="0"/>
              <a:t>Facilities aligned to quantity and quality tourism needs, increased satisfaction</a:t>
            </a:r>
          </a:p>
          <a:p>
            <a:pPr marL="358775" indent="-358775"/>
            <a:r>
              <a:rPr lang="en-NZ" sz="1200" dirty="0" smtClean="0"/>
              <a:t>Increased public support, better facilities for tourists and community</a:t>
            </a:r>
          </a:p>
          <a:p>
            <a:pPr marL="358775" indent="-358775"/>
            <a:r>
              <a:rPr lang="en-NZ" sz="1200" dirty="0" smtClean="0"/>
              <a:t>Investment in the environment  </a:t>
            </a:r>
          </a:p>
          <a:p>
            <a:pPr marL="358775" indent="-358775"/>
            <a:r>
              <a:rPr lang="en-NZ" sz="1200" u="sng" dirty="0" smtClean="0">
                <a:solidFill>
                  <a:schemeClr val="tx2"/>
                </a:solidFill>
              </a:rPr>
              <a:t>More</a:t>
            </a:r>
            <a:r>
              <a:rPr lang="en-NZ" sz="1200" dirty="0" smtClean="0">
                <a:solidFill>
                  <a:schemeClr val="tx2"/>
                </a:solidFill>
              </a:rPr>
              <a:t> able </a:t>
            </a:r>
            <a:r>
              <a:rPr lang="en-NZ" sz="1200" dirty="0">
                <a:solidFill>
                  <a:schemeClr val="tx2"/>
                </a:solidFill>
              </a:rPr>
              <a:t>to grow value over volume </a:t>
            </a:r>
            <a:r>
              <a:rPr lang="en-NZ" sz="1200" dirty="0" smtClean="0">
                <a:solidFill>
                  <a:schemeClr val="tx2"/>
                </a:solidFill>
              </a:rPr>
              <a:t>(Tourism 2025 is achievable) </a:t>
            </a:r>
            <a:endParaRPr lang="en-NZ" sz="1200" dirty="0">
              <a:solidFill>
                <a:srgbClr val="0070C0"/>
              </a:solidFill>
            </a:endParaRPr>
          </a:p>
          <a:p>
            <a:endParaRPr lang="en-NZ" sz="800" dirty="0" smtClean="0"/>
          </a:p>
          <a:p>
            <a:pPr marL="0" indent="0">
              <a:buNone/>
            </a:pPr>
            <a:r>
              <a:rPr lang="en-NZ" sz="1200" b="1" dirty="0" smtClean="0">
                <a:solidFill>
                  <a:srgbClr val="0070C0"/>
                </a:solidFill>
              </a:rPr>
              <a:t>As such, getting the provision of infrastructure right is a key strategic requirement </a:t>
            </a:r>
          </a:p>
        </p:txBody>
      </p:sp>
    </p:spTree>
    <p:extLst>
      <p:ext uri="{BB962C8B-B14F-4D97-AF65-F5344CB8AC3E}">
        <p14:creationId xmlns:p14="http://schemas.microsoft.com/office/powerpoint/2010/main" val="51641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87" y="250709"/>
            <a:ext cx="8229600" cy="513327"/>
          </a:xfrm>
        </p:spPr>
        <p:txBody>
          <a:bodyPr/>
          <a:lstStyle/>
          <a:p>
            <a:r>
              <a:rPr lang="en-NZ" sz="2800" dirty="0" smtClean="0">
                <a:solidFill>
                  <a:srgbClr val="0070C0"/>
                </a:solidFill>
              </a:rPr>
              <a:t>Multiple Infrastructure Responses </a:t>
            </a:r>
            <a:endParaRPr lang="en-NZ" sz="2800" dirty="0">
              <a:solidFill>
                <a:srgbClr val="0070C0"/>
              </a:solidFill>
            </a:endParaRPr>
          </a:p>
        </p:txBody>
      </p:sp>
      <p:sp>
        <p:nvSpPr>
          <p:cNvPr id="3" name="Content Placeholder 2"/>
          <p:cNvSpPr>
            <a:spLocks noGrp="1"/>
          </p:cNvSpPr>
          <p:nvPr>
            <p:ph idx="1"/>
          </p:nvPr>
        </p:nvSpPr>
        <p:spPr/>
        <p:txBody>
          <a:bodyPr/>
          <a:lstStyle/>
          <a:p>
            <a:endParaRPr lang="en-NZ" sz="1400" dirty="0" smtClean="0">
              <a:solidFill>
                <a:schemeClr val="tx2"/>
              </a:solidFill>
            </a:endParaRPr>
          </a:p>
          <a:p>
            <a:endParaRPr lang="en-NZ" sz="1400" dirty="0" smtClean="0"/>
          </a:p>
        </p:txBody>
      </p:sp>
      <p:sp>
        <p:nvSpPr>
          <p:cNvPr id="6" name="Oval 5"/>
          <p:cNvSpPr/>
          <p:nvPr/>
        </p:nvSpPr>
        <p:spPr>
          <a:xfrm>
            <a:off x="1575553" y="1305964"/>
            <a:ext cx="1816782" cy="914400"/>
          </a:xfrm>
          <a:prstGeom prst="ellipse">
            <a:avLst/>
          </a:prstGeom>
          <a:solidFill>
            <a:srgbClr val="98E6F6"/>
          </a:solidFill>
          <a:ln>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NZ" sz="1200" b="1" dirty="0" smtClean="0">
                <a:solidFill>
                  <a:schemeClr val="tx2"/>
                </a:solidFill>
              </a:rPr>
              <a:t>Project Palace </a:t>
            </a:r>
          </a:p>
          <a:p>
            <a:pPr algn="ctr"/>
            <a:r>
              <a:rPr lang="en-NZ" sz="1200" dirty="0" smtClean="0">
                <a:solidFill>
                  <a:schemeClr val="tx2"/>
                </a:solidFill>
              </a:rPr>
              <a:t>Hotel Sector </a:t>
            </a:r>
          </a:p>
          <a:p>
            <a:pPr algn="ctr"/>
            <a:r>
              <a:rPr lang="en-NZ" sz="1000" dirty="0" smtClean="0">
                <a:solidFill>
                  <a:schemeClr val="tx2"/>
                </a:solidFill>
              </a:rPr>
              <a:t>NZTE, TNZ  </a:t>
            </a:r>
            <a:endParaRPr lang="en-NZ" sz="1000" dirty="0">
              <a:solidFill>
                <a:schemeClr val="tx2"/>
              </a:solidFill>
            </a:endParaRPr>
          </a:p>
        </p:txBody>
      </p:sp>
      <p:sp>
        <p:nvSpPr>
          <p:cNvPr id="7" name="Oval 6"/>
          <p:cNvSpPr/>
          <p:nvPr/>
        </p:nvSpPr>
        <p:spPr>
          <a:xfrm>
            <a:off x="5024954" y="3293919"/>
            <a:ext cx="1800200" cy="914400"/>
          </a:xfrm>
          <a:prstGeom prst="ellipse">
            <a:avLst/>
          </a:prstGeom>
          <a:solidFill>
            <a:srgbClr val="98E6F6"/>
          </a:solidFill>
          <a:ln>
            <a:solidFill>
              <a:srgbClr val="6699FF"/>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NZ" sz="1200" b="1" dirty="0" smtClean="0">
                <a:solidFill>
                  <a:schemeClr val="tx2"/>
                </a:solidFill>
              </a:rPr>
              <a:t>Mobile Black Spots </a:t>
            </a:r>
          </a:p>
          <a:p>
            <a:pPr algn="ctr"/>
            <a:r>
              <a:rPr lang="en-NZ" sz="1200" dirty="0" smtClean="0">
                <a:solidFill>
                  <a:schemeClr val="tx2"/>
                </a:solidFill>
              </a:rPr>
              <a:t>Crown Fibre</a:t>
            </a:r>
            <a:endParaRPr lang="en-NZ" sz="1200" dirty="0">
              <a:solidFill>
                <a:schemeClr val="tx2"/>
              </a:solidFill>
            </a:endParaRPr>
          </a:p>
        </p:txBody>
      </p:sp>
      <p:sp>
        <p:nvSpPr>
          <p:cNvPr id="9" name="Oval 8"/>
          <p:cNvSpPr/>
          <p:nvPr/>
        </p:nvSpPr>
        <p:spPr>
          <a:xfrm>
            <a:off x="5020192" y="1303973"/>
            <a:ext cx="1724646" cy="953715"/>
          </a:xfrm>
          <a:prstGeom prst="ellipse">
            <a:avLst/>
          </a:prstGeom>
          <a:solidFill>
            <a:srgbClr val="98E6F6"/>
          </a:solidFill>
          <a:ln>
            <a:solidFill>
              <a:srgbClr val="6699FF"/>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NZ" sz="1200" b="1" dirty="0" smtClean="0">
                <a:solidFill>
                  <a:schemeClr val="tx2"/>
                </a:solidFill>
              </a:rPr>
              <a:t>MBIE Policy and Insight  Work </a:t>
            </a:r>
            <a:endParaRPr lang="en-NZ" sz="1200" b="1" dirty="0">
              <a:solidFill>
                <a:schemeClr val="tx2"/>
              </a:solidFill>
            </a:endParaRPr>
          </a:p>
        </p:txBody>
      </p:sp>
      <p:sp>
        <p:nvSpPr>
          <p:cNvPr id="10" name="TextBox 9"/>
          <p:cNvSpPr txBox="1"/>
          <p:nvPr/>
        </p:nvSpPr>
        <p:spPr>
          <a:xfrm>
            <a:off x="196350" y="3495708"/>
            <a:ext cx="1279562" cy="830997"/>
          </a:xfrm>
          <a:prstGeom prst="rect">
            <a:avLst/>
          </a:prstGeom>
          <a:noFill/>
        </p:spPr>
        <p:txBody>
          <a:bodyPr wrap="square" rtlCol="0">
            <a:spAutoFit/>
          </a:bodyPr>
          <a:lstStyle/>
          <a:p>
            <a:r>
              <a:rPr lang="en-NZ" sz="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Identified significant shortfall of local government investment in local and mixed use infrastructure </a:t>
            </a:r>
            <a:endParaRPr lang="en-NZ" sz="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6930148" y="1426737"/>
            <a:ext cx="1279562" cy="830997"/>
          </a:xfrm>
          <a:prstGeom prst="rect">
            <a:avLst/>
          </a:prstGeom>
          <a:noFill/>
        </p:spPr>
        <p:txBody>
          <a:bodyPr wrap="square" rtlCol="0">
            <a:spAutoFit/>
          </a:bodyPr>
          <a:lstStyle/>
          <a:p>
            <a:r>
              <a:rPr lang="en-NZ" sz="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Stocktake of tourism infrastructure, Mid-sized Tourism Facilities Fund, policy work on infrastructure needs</a:t>
            </a:r>
            <a:endParaRPr lang="en-NZ" sz="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6955579" y="3495708"/>
            <a:ext cx="1279562" cy="707886"/>
          </a:xfrm>
          <a:prstGeom prst="rect">
            <a:avLst/>
          </a:prstGeom>
          <a:noFill/>
        </p:spPr>
        <p:txBody>
          <a:bodyPr wrap="square" rtlCol="0">
            <a:spAutoFit/>
          </a:bodyPr>
          <a:lstStyle/>
          <a:p>
            <a:r>
              <a:rPr lang="en-NZ" sz="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Tender process underway aimed at addressing tourism highway coverage and blackspots  </a:t>
            </a:r>
            <a:endParaRPr lang="en-NZ" sz="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138108" y="1446591"/>
            <a:ext cx="1423322" cy="707886"/>
          </a:xfrm>
          <a:prstGeom prst="rect">
            <a:avLst/>
          </a:prstGeom>
          <a:noFill/>
        </p:spPr>
        <p:txBody>
          <a:bodyPr wrap="square" rtlCol="0">
            <a:spAutoFit/>
          </a:bodyPr>
          <a:lstStyle/>
          <a:p>
            <a:r>
              <a:rPr lang="en-NZ" sz="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Forecast demand for hotel accommodation in 5 centres. Identified significant investment requirements</a:t>
            </a:r>
            <a:endParaRPr lang="en-NZ" sz="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Oval 13"/>
          <p:cNvSpPr/>
          <p:nvPr/>
        </p:nvSpPr>
        <p:spPr>
          <a:xfrm>
            <a:off x="1471205" y="3289194"/>
            <a:ext cx="1916423" cy="914400"/>
          </a:xfrm>
          <a:prstGeom prst="ellipse">
            <a:avLst/>
          </a:prstGeom>
          <a:solidFill>
            <a:srgbClr val="98E6F6"/>
          </a:solidFill>
          <a:ln>
            <a:solidFill>
              <a:srgbClr val="6699FF"/>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NZ" sz="1200" b="1" dirty="0" smtClean="0">
                <a:solidFill>
                  <a:schemeClr val="tx2"/>
                </a:solidFill>
              </a:rPr>
              <a:t>Tourism CEO’s  Report</a:t>
            </a:r>
          </a:p>
          <a:p>
            <a:pPr algn="ctr"/>
            <a:r>
              <a:rPr lang="en-NZ" sz="1200" dirty="0" smtClean="0">
                <a:solidFill>
                  <a:schemeClr val="tx2"/>
                </a:solidFill>
              </a:rPr>
              <a:t>Local &amp; Mixed Use</a:t>
            </a:r>
            <a:endParaRPr lang="en-NZ" sz="1200" dirty="0">
              <a:solidFill>
                <a:schemeClr val="tx2"/>
              </a:solidFill>
            </a:endParaRPr>
          </a:p>
          <a:p>
            <a:pPr algn="ctr"/>
            <a:r>
              <a:rPr lang="en-NZ" sz="1000" dirty="0">
                <a:solidFill>
                  <a:schemeClr val="tx2"/>
                </a:solidFill>
              </a:rPr>
              <a:t>AIRNZ</a:t>
            </a:r>
            <a:r>
              <a:rPr lang="en-NZ" sz="1000" dirty="0" smtClean="0">
                <a:solidFill>
                  <a:schemeClr val="tx2"/>
                </a:solidFill>
              </a:rPr>
              <a:t>, CIAL, AIAL, THL</a:t>
            </a:r>
            <a:endParaRPr lang="en-NZ" sz="1000" dirty="0">
              <a:solidFill>
                <a:schemeClr val="tx2"/>
              </a:solidFill>
            </a:endParaRPr>
          </a:p>
        </p:txBody>
      </p:sp>
      <p:sp>
        <p:nvSpPr>
          <p:cNvPr id="15" name="Oval 14"/>
          <p:cNvSpPr/>
          <p:nvPr/>
        </p:nvSpPr>
        <p:spPr>
          <a:xfrm>
            <a:off x="2849770" y="2097805"/>
            <a:ext cx="2575168" cy="1460588"/>
          </a:xfrm>
          <a:prstGeom prst="ellipse">
            <a:avLst/>
          </a:prstGeom>
          <a:solidFill>
            <a:srgbClr val="92D050"/>
          </a:solidFill>
          <a:ln>
            <a:solidFill>
              <a:srgbClr val="6699FF"/>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NZ" sz="1200" b="1" dirty="0" smtClean="0">
                <a:solidFill>
                  <a:schemeClr val="tx2"/>
                </a:solidFill>
              </a:rPr>
              <a:t>National Tourism Infrastructure Assessment </a:t>
            </a:r>
          </a:p>
          <a:p>
            <a:pPr algn="ctr"/>
            <a:r>
              <a:rPr lang="en-NZ" sz="1200" dirty="0" smtClean="0">
                <a:solidFill>
                  <a:schemeClr val="tx2"/>
                </a:solidFill>
              </a:rPr>
              <a:t>TIA (and partners) </a:t>
            </a:r>
            <a:endParaRPr lang="en-NZ" sz="1200" dirty="0">
              <a:solidFill>
                <a:schemeClr val="tx2"/>
              </a:solidFill>
            </a:endParaRPr>
          </a:p>
        </p:txBody>
      </p:sp>
    </p:spTree>
    <p:extLst>
      <p:ext uri="{BB962C8B-B14F-4D97-AF65-F5344CB8AC3E}">
        <p14:creationId xmlns:p14="http://schemas.microsoft.com/office/powerpoint/2010/main" val="37547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66" y="411510"/>
            <a:ext cx="8229600" cy="508099"/>
          </a:xfrm>
        </p:spPr>
        <p:txBody>
          <a:bodyPr/>
          <a:lstStyle/>
          <a:p>
            <a:r>
              <a:rPr lang="en-NZ" sz="2800" dirty="0" smtClean="0">
                <a:solidFill>
                  <a:srgbClr val="0070C0"/>
                </a:solidFill>
              </a:rPr>
              <a:t>TIA’s Response</a:t>
            </a:r>
            <a:endParaRPr lang="en-NZ" sz="2800" dirty="0">
              <a:solidFill>
                <a:srgbClr val="0070C0"/>
              </a:solidFill>
            </a:endParaRPr>
          </a:p>
        </p:txBody>
      </p:sp>
      <p:sp>
        <p:nvSpPr>
          <p:cNvPr id="3" name="Content Placeholder 2"/>
          <p:cNvSpPr>
            <a:spLocks noGrp="1"/>
          </p:cNvSpPr>
          <p:nvPr>
            <p:ph idx="1"/>
          </p:nvPr>
        </p:nvSpPr>
        <p:spPr>
          <a:xfrm>
            <a:off x="458484" y="1059582"/>
            <a:ext cx="8229600" cy="3652043"/>
          </a:xfrm>
        </p:spPr>
        <p:txBody>
          <a:bodyPr/>
          <a:lstStyle/>
          <a:p>
            <a:pPr marL="0" indent="0">
              <a:buNone/>
            </a:pPr>
            <a:r>
              <a:rPr lang="en-NZ" sz="1200" dirty="0" smtClean="0">
                <a:solidFill>
                  <a:schemeClr val="tx2"/>
                </a:solidFill>
              </a:rPr>
              <a:t>TIA‘s two stage response, each undertaken with funding partners and Deloitte as provider</a:t>
            </a:r>
          </a:p>
          <a:p>
            <a:pPr marL="0" indent="0">
              <a:buNone/>
            </a:pPr>
            <a:endParaRPr lang="en-NZ" sz="800" dirty="0" smtClean="0">
              <a:solidFill>
                <a:schemeClr val="tx2"/>
              </a:solidFill>
            </a:endParaRPr>
          </a:p>
          <a:p>
            <a:pPr marL="358775" indent="-358775">
              <a:buFont typeface="+mj-lt"/>
              <a:buAutoNum type="arabicPeriod"/>
            </a:pPr>
            <a:r>
              <a:rPr lang="en-NZ" sz="1400" b="1" dirty="0" smtClean="0">
                <a:solidFill>
                  <a:srgbClr val="0070C0"/>
                </a:solidFill>
              </a:rPr>
              <a:t>National </a:t>
            </a:r>
            <a:r>
              <a:rPr lang="en-NZ" sz="1400" b="1" dirty="0">
                <a:solidFill>
                  <a:srgbClr val="0070C0"/>
                </a:solidFill>
              </a:rPr>
              <a:t>Tourism Infrastructure Assessment </a:t>
            </a:r>
            <a:endParaRPr lang="en-NZ" sz="1400" b="1" dirty="0" smtClean="0">
              <a:solidFill>
                <a:srgbClr val="0070C0"/>
              </a:solidFill>
            </a:endParaRPr>
          </a:p>
          <a:p>
            <a:pPr lvl="1">
              <a:buFont typeface="Wingdings" panose="05000000000000000000" pitchFamily="2" charset="2"/>
              <a:buChar char="Ø"/>
            </a:pPr>
            <a:r>
              <a:rPr lang="en-NZ" sz="1200" dirty="0" smtClean="0"/>
              <a:t>Assessment </a:t>
            </a:r>
            <a:r>
              <a:rPr lang="en-NZ" sz="1200" dirty="0"/>
              <a:t>of current infrastructure, including capacity constraints and capacity availability </a:t>
            </a:r>
          </a:p>
          <a:p>
            <a:pPr lvl="1">
              <a:buFont typeface="Wingdings" panose="05000000000000000000" pitchFamily="2" charset="2"/>
              <a:buChar char="Ø"/>
            </a:pPr>
            <a:r>
              <a:rPr lang="en-NZ" sz="1200" dirty="0"/>
              <a:t>Identify priority infrastructure needed to enable the industry to grow in line with the desired growth pathway</a:t>
            </a:r>
          </a:p>
          <a:p>
            <a:pPr lvl="1">
              <a:buFont typeface="Wingdings" panose="05000000000000000000" pitchFamily="2" charset="2"/>
              <a:buChar char="Ø"/>
            </a:pPr>
            <a:r>
              <a:rPr lang="en-NZ" sz="1200" dirty="0"/>
              <a:t>Identify systemic issues or </a:t>
            </a:r>
            <a:r>
              <a:rPr lang="en-NZ" sz="1200" dirty="0" smtClean="0"/>
              <a:t>barriers, that </a:t>
            </a:r>
            <a:r>
              <a:rPr lang="en-NZ" sz="1200" dirty="0"/>
              <a:t>may be impeding the development of priority </a:t>
            </a:r>
            <a:r>
              <a:rPr lang="en-NZ" sz="1200" dirty="0" smtClean="0"/>
              <a:t>infrastructure, and solutions to enable investment </a:t>
            </a:r>
            <a:endParaRPr lang="en-US" sz="1200" dirty="0"/>
          </a:p>
          <a:p>
            <a:pPr lvl="1">
              <a:buFont typeface="Wingdings" panose="05000000000000000000" pitchFamily="2" charset="2"/>
              <a:buChar char="Ø"/>
            </a:pPr>
            <a:endParaRPr lang="en-NZ" sz="800" dirty="0"/>
          </a:p>
          <a:p>
            <a:pPr marL="358775" indent="-358775">
              <a:buFont typeface="+mj-lt"/>
              <a:buAutoNum type="arabicPeriod"/>
            </a:pPr>
            <a:r>
              <a:rPr lang="en-NZ" sz="1400" b="1" dirty="0" smtClean="0">
                <a:solidFill>
                  <a:srgbClr val="0070C0"/>
                </a:solidFill>
              </a:rPr>
              <a:t>Mixed Use Project Pipeline</a:t>
            </a:r>
            <a:endParaRPr lang="en-NZ" sz="1400" b="1" dirty="0">
              <a:solidFill>
                <a:srgbClr val="0070C0"/>
              </a:solidFill>
            </a:endParaRPr>
          </a:p>
          <a:p>
            <a:pPr lvl="1">
              <a:buFont typeface="Wingdings" panose="05000000000000000000" pitchFamily="2" charset="2"/>
              <a:buChar char="Ø"/>
            </a:pPr>
            <a:r>
              <a:rPr lang="en-US" sz="1200" dirty="0"/>
              <a:t>To </a:t>
            </a:r>
            <a:r>
              <a:rPr lang="en-US" sz="1200" dirty="0" smtClean="0"/>
              <a:t>identify examples of ‘local </a:t>
            </a:r>
            <a:r>
              <a:rPr lang="en-US" sz="1200" dirty="0"/>
              <a:t>and mixed </a:t>
            </a:r>
            <a:r>
              <a:rPr lang="en-US" sz="1200" dirty="0" smtClean="0"/>
              <a:t>use’ </a:t>
            </a:r>
            <a:r>
              <a:rPr lang="en-US" sz="1200" dirty="0"/>
              <a:t>tourism </a:t>
            </a:r>
            <a:r>
              <a:rPr lang="en-US" sz="1200" dirty="0" smtClean="0"/>
              <a:t>infrastructure </a:t>
            </a:r>
            <a:r>
              <a:rPr lang="en-US" sz="1200" dirty="0"/>
              <a:t>projects that could be </a:t>
            </a:r>
            <a:r>
              <a:rPr lang="en-US" sz="1200" dirty="0" smtClean="0"/>
              <a:t>funded</a:t>
            </a:r>
            <a:endParaRPr lang="en-US" sz="1200" dirty="0"/>
          </a:p>
          <a:p>
            <a:pPr lvl="1">
              <a:buFont typeface="Wingdings" panose="05000000000000000000" pitchFamily="2" charset="2"/>
              <a:buChar char="Ø"/>
            </a:pPr>
            <a:r>
              <a:rPr lang="en-NZ" sz="1200" dirty="0"/>
              <a:t>Determine a rough order of costs for pipeline </a:t>
            </a:r>
            <a:r>
              <a:rPr lang="en-NZ" sz="1200" dirty="0" smtClean="0"/>
              <a:t>projects</a:t>
            </a:r>
            <a:endParaRPr lang="en-NZ" sz="1200" dirty="0"/>
          </a:p>
          <a:p>
            <a:pPr lvl="1">
              <a:buFont typeface="Wingdings" panose="05000000000000000000" pitchFamily="2" charset="2"/>
              <a:buChar char="Ø"/>
            </a:pPr>
            <a:r>
              <a:rPr lang="en-NZ" sz="1200" dirty="0" smtClean="0"/>
              <a:t>Undertaken quickly to provide evidence of the ‘scale of the need’ within local government to inform government’s consideration of a Tourism Infrastructure Fund.  </a:t>
            </a:r>
          </a:p>
          <a:p>
            <a:pPr lvl="1">
              <a:buFont typeface="Wingdings" panose="05000000000000000000" pitchFamily="2" charset="2"/>
              <a:buChar char="Ø"/>
            </a:pPr>
            <a:endParaRPr lang="en-NZ" sz="1200" dirty="0" smtClean="0">
              <a:solidFill>
                <a:schemeClr val="tx2"/>
              </a:solidFill>
            </a:endParaRPr>
          </a:p>
          <a:p>
            <a:endParaRPr lang="en-NZ" sz="1400" dirty="0" smtClean="0">
              <a:solidFill>
                <a:schemeClr val="tx2"/>
              </a:solidFill>
            </a:endParaRPr>
          </a:p>
          <a:p>
            <a:endParaRPr lang="en-NZ" sz="1400" dirty="0" smtClean="0"/>
          </a:p>
        </p:txBody>
      </p:sp>
      <p:sp>
        <p:nvSpPr>
          <p:cNvPr id="5" name="Rectangle 2"/>
          <p:cNvSpPr>
            <a:spLocks noChangeArrowheads="1"/>
          </p:cNvSpPr>
          <p:nvPr/>
        </p:nvSpPr>
        <p:spPr bwMode="auto">
          <a:xfrm>
            <a:off x="152400" y="60067"/>
            <a:ext cx="2022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600" b="0" i="0" u="none" strike="noStrike" cap="none" normalizeH="0" baseline="0" dirty="0" smtClean="0">
                <a:ln>
                  <a:noFill/>
                </a:ln>
                <a:solidFill>
                  <a:schemeClr val="tx1"/>
                </a:solidFill>
                <a:effectLst/>
              </a:rPr>
              <a:t> </a:t>
            </a:r>
            <a:endParaRPr kumimoji="0" lang="en-NZ"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876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508099"/>
          </a:xfrm>
        </p:spPr>
        <p:txBody>
          <a:bodyPr/>
          <a:lstStyle/>
          <a:p>
            <a:r>
              <a:rPr lang="en-NZ" sz="2800" dirty="0">
                <a:solidFill>
                  <a:srgbClr val="0070C0"/>
                </a:solidFill>
              </a:rPr>
              <a:t>National Tourism Infrastructure Assessment </a:t>
            </a:r>
            <a:r>
              <a:rPr lang="en-NZ" sz="2800" dirty="0" smtClean="0">
                <a:solidFill>
                  <a:srgbClr val="0070C0"/>
                </a:solidFill>
              </a:rPr>
              <a:t>- Methodology </a:t>
            </a:r>
            <a:endParaRPr lang="en-NZ" sz="2800" dirty="0">
              <a:solidFill>
                <a:srgbClr val="0070C0"/>
              </a:solidFill>
            </a:endParaRPr>
          </a:p>
        </p:txBody>
      </p:sp>
      <p:sp>
        <p:nvSpPr>
          <p:cNvPr id="3" name="Content Placeholder 2"/>
          <p:cNvSpPr>
            <a:spLocks noGrp="1"/>
          </p:cNvSpPr>
          <p:nvPr>
            <p:ph idx="1"/>
          </p:nvPr>
        </p:nvSpPr>
        <p:spPr/>
        <p:txBody>
          <a:bodyPr/>
          <a:lstStyle/>
          <a:p>
            <a:pPr marL="358775" indent="-358775">
              <a:tabLst>
                <a:tab pos="358775" algn="l"/>
              </a:tabLst>
            </a:pPr>
            <a:r>
              <a:rPr lang="en-NZ" sz="1200" dirty="0" smtClean="0">
                <a:solidFill>
                  <a:schemeClr val="tx2"/>
                </a:solidFill>
              </a:rPr>
              <a:t>Assembled data to allow analysis of infrastructure capacity and utilisation  </a:t>
            </a:r>
          </a:p>
          <a:p>
            <a:endParaRPr lang="en-NZ" sz="1200" dirty="0">
              <a:solidFill>
                <a:schemeClr val="tx2"/>
              </a:solidFill>
            </a:endParaRPr>
          </a:p>
          <a:p>
            <a:pPr lvl="1">
              <a:buFont typeface="Wingdings" panose="05000000000000000000" pitchFamily="2" charset="2"/>
              <a:buChar char="Ø"/>
            </a:pPr>
            <a:r>
              <a:rPr lang="en-NZ" sz="1200" dirty="0" smtClean="0"/>
              <a:t>Industry and local government survey (n=340) to TIA members and to local government with the support of LGNZ </a:t>
            </a:r>
          </a:p>
          <a:p>
            <a:pPr lvl="1">
              <a:buFont typeface="Wingdings" panose="05000000000000000000" pitchFamily="2" charset="2"/>
              <a:buChar char="Ø"/>
            </a:pPr>
            <a:r>
              <a:rPr lang="en-NZ" sz="1200" dirty="0" smtClean="0"/>
              <a:t>In-depth consultations (n=25) with tourism operators, local government, commercial interests and industry groups </a:t>
            </a:r>
          </a:p>
          <a:p>
            <a:pPr lvl="1">
              <a:buFont typeface="Wingdings" panose="05000000000000000000" pitchFamily="2" charset="2"/>
              <a:buChar char="Ø"/>
            </a:pPr>
            <a:r>
              <a:rPr lang="en-NZ" sz="1200" dirty="0" smtClean="0"/>
              <a:t>Analysis of applicable data sources for each infrastructure types.  Includes tourism activity, and infrastructure demand and supply </a:t>
            </a:r>
          </a:p>
          <a:p>
            <a:pPr lvl="1">
              <a:buFont typeface="Wingdings" panose="05000000000000000000" pitchFamily="2" charset="2"/>
              <a:buChar char="Ø"/>
            </a:pPr>
            <a:endParaRPr lang="en-NZ" sz="1200" dirty="0"/>
          </a:p>
          <a:p>
            <a:pPr marL="358775" indent="-358775"/>
            <a:r>
              <a:rPr lang="en-NZ" sz="1200" dirty="0" smtClean="0"/>
              <a:t>From this, developed a Prioritisation Framework for assessing infrastructure priorities (nationally, and regionally, and which can be used for project-level assessment in due course.)  </a:t>
            </a:r>
          </a:p>
        </p:txBody>
      </p:sp>
    </p:spTree>
    <p:extLst>
      <p:ext uri="{BB962C8B-B14F-4D97-AF65-F5344CB8AC3E}">
        <p14:creationId xmlns:p14="http://schemas.microsoft.com/office/powerpoint/2010/main" val="180178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solidFill>
                  <a:srgbClr val="0070C0"/>
                </a:solidFill>
              </a:rPr>
              <a:t>Development of the Prioritisation Framework</a:t>
            </a:r>
            <a:endParaRPr lang="en-NZ" sz="2800" dirty="0">
              <a:solidFill>
                <a:srgbClr val="0070C0"/>
              </a:solidFill>
            </a:endParaRPr>
          </a:p>
        </p:txBody>
      </p:sp>
      <p:sp>
        <p:nvSpPr>
          <p:cNvPr id="3" name="Content Placeholder 2"/>
          <p:cNvSpPr>
            <a:spLocks noGrp="1"/>
          </p:cNvSpPr>
          <p:nvPr>
            <p:ph idx="1"/>
          </p:nvPr>
        </p:nvSpPr>
        <p:spPr/>
        <p:txBody>
          <a:bodyPr/>
          <a:lstStyle/>
          <a:p>
            <a:pPr marL="358775" indent="-358775"/>
            <a:r>
              <a:rPr lang="en-NZ" sz="1200" dirty="0" smtClean="0">
                <a:solidFill>
                  <a:schemeClr val="tx2"/>
                </a:solidFill>
              </a:rPr>
              <a:t>Tourism infrastructure is complex: </a:t>
            </a:r>
          </a:p>
          <a:p>
            <a:pPr marL="0" indent="0">
              <a:buNone/>
            </a:pPr>
            <a:endParaRPr lang="en-NZ" sz="1200" dirty="0" smtClean="0">
              <a:solidFill>
                <a:schemeClr val="tx2"/>
              </a:solidFill>
            </a:endParaRPr>
          </a:p>
          <a:p>
            <a:pPr lvl="1">
              <a:buFont typeface="Wingdings" panose="05000000000000000000" pitchFamily="2" charset="2"/>
              <a:buChar char="Ø"/>
            </a:pPr>
            <a:r>
              <a:rPr lang="en-NZ" sz="1200" dirty="0" smtClean="0">
                <a:solidFill>
                  <a:schemeClr val="tx2"/>
                </a:solidFill>
              </a:rPr>
              <a:t>Wide array of potential investments each with higher or lower returns   </a:t>
            </a:r>
          </a:p>
          <a:p>
            <a:pPr lvl="1">
              <a:buFont typeface="Wingdings" panose="05000000000000000000" pitchFamily="2" charset="2"/>
              <a:buChar char="Ø"/>
            </a:pPr>
            <a:r>
              <a:rPr lang="en-NZ" sz="1200" dirty="0" smtClean="0">
                <a:solidFill>
                  <a:schemeClr val="tx2"/>
                </a:solidFill>
              </a:rPr>
              <a:t>Users of infrastructure are often a mix of tourists and residents</a:t>
            </a:r>
          </a:p>
          <a:p>
            <a:pPr lvl="1">
              <a:buFont typeface="Wingdings" panose="05000000000000000000" pitchFamily="2" charset="2"/>
              <a:buChar char="Ø"/>
            </a:pPr>
            <a:r>
              <a:rPr lang="en-NZ" sz="1200" dirty="0" smtClean="0">
                <a:solidFill>
                  <a:schemeClr val="tx2"/>
                </a:solidFill>
              </a:rPr>
              <a:t>Beneficiaries of the investment not necessarily captured by the investor</a:t>
            </a:r>
          </a:p>
          <a:p>
            <a:pPr lvl="1">
              <a:buFont typeface="Wingdings" panose="05000000000000000000" pitchFamily="2" charset="2"/>
              <a:buChar char="Ø"/>
            </a:pPr>
            <a:r>
              <a:rPr lang="en-NZ" sz="1200" dirty="0" smtClean="0">
                <a:solidFill>
                  <a:schemeClr val="tx2"/>
                </a:solidFill>
              </a:rPr>
              <a:t>The nature of the infrastructure needs varies widely from region to region </a:t>
            </a:r>
          </a:p>
          <a:p>
            <a:pPr marL="457200" lvl="1" indent="0">
              <a:buNone/>
            </a:pPr>
            <a:endParaRPr lang="en-NZ" sz="1200" dirty="0" smtClean="0">
              <a:solidFill>
                <a:schemeClr val="tx2"/>
              </a:solidFill>
            </a:endParaRPr>
          </a:p>
          <a:p>
            <a:pPr marL="358775" indent="-358775"/>
            <a:r>
              <a:rPr lang="en-NZ" sz="1200" dirty="0" smtClean="0">
                <a:solidFill>
                  <a:schemeClr val="tx2"/>
                </a:solidFill>
              </a:rPr>
              <a:t>To accommodate this complexity, Prioritisation Framework was designed to include two main dimensions:</a:t>
            </a:r>
          </a:p>
          <a:p>
            <a:pPr marL="0" indent="0">
              <a:buNone/>
            </a:pPr>
            <a:r>
              <a:rPr lang="en-NZ" sz="1200" dirty="0" smtClean="0">
                <a:solidFill>
                  <a:schemeClr val="tx2"/>
                </a:solidFill>
              </a:rPr>
              <a:t> </a:t>
            </a:r>
          </a:p>
          <a:p>
            <a:pPr lvl="1">
              <a:buFont typeface="+mj-lt"/>
              <a:buAutoNum type="arabicPeriod"/>
            </a:pPr>
            <a:r>
              <a:rPr lang="en-NZ" sz="1200" dirty="0" smtClean="0">
                <a:solidFill>
                  <a:schemeClr val="tx2"/>
                </a:solidFill>
              </a:rPr>
              <a:t>The </a:t>
            </a:r>
            <a:r>
              <a:rPr lang="en-NZ" sz="1200" b="1" dirty="0" smtClean="0">
                <a:solidFill>
                  <a:schemeClr val="tx2"/>
                </a:solidFill>
              </a:rPr>
              <a:t>impact</a:t>
            </a:r>
            <a:r>
              <a:rPr lang="en-NZ" sz="1200" dirty="0" smtClean="0">
                <a:solidFill>
                  <a:schemeClr val="tx2"/>
                </a:solidFill>
              </a:rPr>
              <a:t> on tourism of addressing the infrastructure gap </a:t>
            </a:r>
          </a:p>
          <a:p>
            <a:pPr lvl="1">
              <a:buFont typeface="+mj-lt"/>
              <a:buAutoNum type="arabicPeriod"/>
            </a:pPr>
            <a:r>
              <a:rPr lang="en-NZ" sz="1200" dirty="0" smtClean="0">
                <a:solidFill>
                  <a:schemeClr val="tx2"/>
                </a:solidFill>
              </a:rPr>
              <a:t>The </a:t>
            </a:r>
            <a:r>
              <a:rPr lang="en-NZ" sz="1200" b="1" dirty="0" smtClean="0">
                <a:solidFill>
                  <a:schemeClr val="tx2"/>
                </a:solidFill>
              </a:rPr>
              <a:t>level of coordination </a:t>
            </a:r>
            <a:r>
              <a:rPr lang="en-NZ" sz="1200" dirty="0" smtClean="0">
                <a:solidFill>
                  <a:schemeClr val="tx2"/>
                </a:solidFill>
              </a:rPr>
              <a:t>required to provide the infrastructure   </a:t>
            </a:r>
            <a:endParaRPr lang="en-NZ" sz="1200" dirty="0" smtClean="0"/>
          </a:p>
        </p:txBody>
      </p:sp>
    </p:spTree>
    <p:extLst>
      <p:ext uri="{BB962C8B-B14F-4D97-AF65-F5344CB8AC3E}">
        <p14:creationId xmlns:p14="http://schemas.microsoft.com/office/powerpoint/2010/main" val="151827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08099"/>
          </a:xfrm>
        </p:spPr>
        <p:txBody>
          <a:bodyPr/>
          <a:lstStyle/>
          <a:p>
            <a:r>
              <a:rPr lang="en-NZ" sz="2800" dirty="0" smtClean="0">
                <a:solidFill>
                  <a:srgbClr val="0070C0"/>
                </a:solidFill>
              </a:rPr>
              <a:t>The Prioritisation Framework: 7 Stages</a:t>
            </a:r>
            <a:endParaRPr lang="en-NZ" sz="2800" dirty="0">
              <a:solidFill>
                <a:srgbClr val="0070C0"/>
              </a:solidFill>
            </a:endParaRPr>
          </a:p>
        </p:txBody>
      </p:sp>
      <p:sp>
        <p:nvSpPr>
          <p:cNvPr id="3" name="Content Placeholder 2"/>
          <p:cNvSpPr>
            <a:spLocks noGrp="1"/>
          </p:cNvSpPr>
          <p:nvPr>
            <p:ph idx="1"/>
          </p:nvPr>
        </p:nvSpPr>
        <p:spPr>
          <a:xfrm>
            <a:off x="457200" y="1223963"/>
            <a:ext cx="8579296" cy="3370660"/>
          </a:xfrm>
        </p:spPr>
        <p:txBody>
          <a:bodyPr/>
          <a:lstStyle/>
          <a:p>
            <a:pPr marL="358775" indent="-358775">
              <a:buFont typeface="+mj-lt"/>
              <a:buAutoNum type="arabicPeriod"/>
            </a:pPr>
            <a:r>
              <a:rPr lang="en-NZ" sz="1200" b="1" dirty="0" smtClean="0">
                <a:solidFill>
                  <a:srgbClr val="0070C0"/>
                </a:solidFill>
              </a:rPr>
              <a:t>Relative Constraint</a:t>
            </a:r>
            <a:r>
              <a:rPr lang="en-NZ" sz="1200" dirty="0" smtClean="0">
                <a:solidFill>
                  <a:srgbClr val="0070C0"/>
                </a:solidFill>
              </a:rPr>
              <a:t>.  </a:t>
            </a:r>
            <a:r>
              <a:rPr lang="en-NZ" sz="1100" dirty="0" smtClean="0">
                <a:solidFill>
                  <a:schemeClr val="tx2"/>
                </a:solidFill>
              </a:rPr>
              <a:t>Survey data used to indicate the level of constraint for 20 infrastructure types </a:t>
            </a:r>
          </a:p>
          <a:p>
            <a:pPr marL="358775" indent="-358775">
              <a:buFont typeface="+mj-lt"/>
              <a:buAutoNum type="arabicPeriod"/>
            </a:pPr>
            <a:r>
              <a:rPr lang="en-NZ" sz="1200" b="1" dirty="0" smtClean="0">
                <a:solidFill>
                  <a:srgbClr val="0070C0"/>
                </a:solidFill>
              </a:rPr>
              <a:t>Base Tourism Analysis</a:t>
            </a:r>
            <a:r>
              <a:rPr lang="en-NZ" sz="1200" dirty="0" smtClean="0">
                <a:solidFill>
                  <a:schemeClr val="tx2"/>
                </a:solidFill>
              </a:rPr>
              <a:t>.</a:t>
            </a:r>
            <a:r>
              <a:rPr lang="en-NZ" sz="1100" dirty="0" smtClean="0">
                <a:solidFill>
                  <a:schemeClr val="tx2"/>
                </a:solidFill>
              </a:rPr>
              <a:t>  Degree to which the infrastructure type is used by visitors, e.g. broad user base (roads, water and sewerage) and narrower user groups (cruise facilities)   </a:t>
            </a:r>
          </a:p>
          <a:p>
            <a:pPr marL="358775" indent="-358775">
              <a:buFont typeface="+mj-lt"/>
              <a:buAutoNum type="arabicPeriod"/>
            </a:pPr>
            <a:r>
              <a:rPr lang="en-NZ" sz="1200" b="1" dirty="0" smtClean="0">
                <a:solidFill>
                  <a:srgbClr val="0070C0"/>
                </a:solidFill>
              </a:rPr>
              <a:t>Gap Analysis</a:t>
            </a:r>
            <a:r>
              <a:rPr lang="en-NZ" sz="1200" dirty="0" smtClean="0">
                <a:solidFill>
                  <a:schemeClr val="tx2"/>
                </a:solidFill>
              </a:rPr>
              <a:t>. </a:t>
            </a:r>
            <a:r>
              <a:rPr lang="en-NZ" sz="1100" dirty="0" smtClean="0">
                <a:solidFill>
                  <a:schemeClr val="tx2"/>
                </a:solidFill>
              </a:rPr>
              <a:t>The difference between use and constraint analysis (1 and 2 above) </a:t>
            </a:r>
          </a:p>
          <a:p>
            <a:pPr marL="358775" indent="-358775">
              <a:buFont typeface="+mj-lt"/>
              <a:buAutoNum type="arabicPeriod"/>
            </a:pPr>
            <a:r>
              <a:rPr lang="en-NZ" sz="1200" b="1" dirty="0" smtClean="0">
                <a:solidFill>
                  <a:srgbClr val="0070C0"/>
                </a:solidFill>
              </a:rPr>
              <a:t>Tourism Impact Weighting</a:t>
            </a:r>
            <a:r>
              <a:rPr lang="en-NZ" sz="1200" dirty="0" smtClean="0">
                <a:solidFill>
                  <a:schemeClr val="tx2"/>
                </a:solidFill>
              </a:rPr>
              <a:t>.  </a:t>
            </a:r>
            <a:r>
              <a:rPr lang="en-NZ" sz="1100" dirty="0" smtClean="0">
                <a:solidFill>
                  <a:schemeClr val="tx2"/>
                </a:solidFill>
              </a:rPr>
              <a:t>The degree to which the lack of the infrastructure will impact the level of tourism activity.  Dimensions used: what is the ‘pulling power of the infrastructure; ability of the infrastructure to ‘unlock’ latent demand; to promote ‘high value’ tourism; and contribution of the infrastructure to underpin sustainability and resilience  </a:t>
            </a:r>
          </a:p>
          <a:p>
            <a:pPr marL="358775" indent="-358775">
              <a:buFont typeface="+mj-lt"/>
              <a:buAutoNum type="arabicPeriod"/>
            </a:pPr>
            <a:r>
              <a:rPr lang="en-NZ" sz="1200" b="1" dirty="0">
                <a:solidFill>
                  <a:srgbClr val="0070C0"/>
                </a:solidFill>
              </a:rPr>
              <a:t>O</a:t>
            </a:r>
            <a:r>
              <a:rPr lang="en-NZ" sz="1200" b="1" dirty="0" smtClean="0">
                <a:solidFill>
                  <a:srgbClr val="0070C0"/>
                </a:solidFill>
              </a:rPr>
              <a:t>verall Tourism Impact</a:t>
            </a:r>
            <a:r>
              <a:rPr lang="en-NZ" sz="1200" dirty="0" smtClean="0">
                <a:solidFill>
                  <a:schemeClr val="tx2"/>
                </a:solidFill>
              </a:rPr>
              <a:t>. </a:t>
            </a:r>
            <a:r>
              <a:rPr lang="en-NZ" sz="1100" dirty="0" smtClean="0">
                <a:solidFill>
                  <a:schemeClr val="tx2"/>
                </a:solidFill>
              </a:rPr>
              <a:t>The overall rating of the impact on tourism if the infrastructure gap is addressed (product of 3 and 4 above)    </a:t>
            </a:r>
          </a:p>
          <a:p>
            <a:pPr marL="358775" indent="-358775">
              <a:buFont typeface="+mj-lt"/>
              <a:buAutoNum type="arabicPeriod"/>
            </a:pPr>
            <a:r>
              <a:rPr lang="en-NZ" sz="1200" b="1" dirty="0" smtClean="0">
                <a:solidFill>
                  <a:srgbClr val="0070C0"/>
                </a:solidFill>
              </a:rPr>
              <a:t>Coordination Weighting</a:t>
            </a:r>
            <a:r>
              <a:rPr lang="en-NZ" sz="1200" dirty="0" smtClean="0">
                <a:solidFill>
                  <a:schemeClr val="tx2"/>
                </a:solidFill>
              </a:rPr>
              <a:t>.  </a:t>
            </a:r>
            <a:r>
              <a:rPr lang="en-NZ" sz="1100" dirty="0" smtClean="0">
                <a:solidFill>
                  <a:schemeClr val="tx2"/>
                </a:solidFill>
              </a:rPr>
              <a:t>The level of need for government and industry coordination to bring about a reduction of the gap. Dimensions used: ability of revenue uplift to be captured by the investor; timescale for development; numbers of agencies or layers of government; and depth of market        </a:t>
            </a:r>
          </a:p>
          <a:p>
            <a:pPr marL="358775" indent="-358775">
              <a:buFont typeface="+mj-lt"/>
              <a:buAutoNum type="arabicPeriod"/>
            </a:pPr>
            <a:r>
              <a:rPr lang="en-NZ" sz="1200" b="1" dirty="0" smtClean="0">
                <a:solidFill>
                  <a:srgbClr val="0070C0"/>
                </a:solidFill>
              </a:rPr>
              <a:t>Infrastructure Prioritisation</a:t>
            </a:r>
            <a:r>
              <a:rPr lang="en-NZ" sz="1200" dirty="0" smtClean="0">
                <a:solidFill>
                  <a:schemeClr val="tx2"/>
                </a:solidFill>
              </a:rPr>
              <a:t>. </a:t>
            </a:r>
            <a:r>
              <a:rPr lang="en-NZ" sz="1100" dirty="0" smtClean="0">
                <a:solidFill>
                  <a:schemeClr val="tx2"/>
                </a:solidFill>
              </a:rPr>
              <a:t>Each infrastructure type rated by overall tourism impact and coordination required (product of 5 and 6 above)       </a:t>
            </a:r>
            <a:endParaRPr lang="en-NZ" sz="1100" dirty="0" smtClean="0"/>
          </a:p>
        </p:txBody>
      </p:sp>
    </p:spTree>
    <p:extLst>
      <p:ext uri="{BB962C8B-B14F-4D97-AF65-F5344CB8AC3E}">
        <p14:creationId xmlns:p14="http://schemas.microsoft.com/office/powerpoint/2010/main" val="2313646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6" y="365172"/>
            <a:ext cx="8229600" cy="508099"/>
          </a:xfrm>
        </p:spPr>
        <p:txBody>
          <a:bodyPr/>
          <a:lstStyle/>
          <a:p>
            <a:r>
              <a:rPr lang="en-NZ" dirty="0" smtClean="0">
                <a:solidFill>
                  <a:srgbClr val="0070C0"/>
                </a:solidFill>
              </a:rPr>
              <a:t>Prioritisation Framework: the Matrix</a:t>
            </a:r>
            <a:endParaRPr lang="en-NZ"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0205714"/>
              </p:ext>
            </p:extLst>
          </p:nvPr>
        </p:nvGraphicFramePr>
        <p:xfrm>
          <a:off x="2051720" y="1202412"/>
          <a:ext cx="5472608" cy="3240359"/>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tblGrid>
              <a:tr h="1529457">
                <a:tc>
                  <a:txBody>
                    <a:bodyPr/>
                    <a:lstStyle/>
                    <a:p>
                      <a:pPr algn="ctr"/>
                      <a:r>
                        <a:rPr lang="en-NZ" sz="1200" dirty="0" smtClean="0">
                          <a:solidFill>
                            <a:schemeClr val="tx2"/>
                          </a:solidFill>
                        </a:rPr>
                        <a:t>High Impact/Low</a:t>
                      </a:r>
                      <a:r>
                        <a:rPr lang="en-NZ" sz="1200" baseline="0" dirty="0" smtClean="0">
                          <a:solidFill>
                            <a:schemeClr val="tx2"/>
                          </a:solidFill>
                        </a:rPr>
                        <a:t> Coordination </a:t>
                      </a:r>
                    </a:p>
                    <a:p>
                      <a:pPr algn="ctr"/>
                      <a:endParaRPr lang="en-NZ" sz="1200" baseline="0" dirty="0" smtClean="0">
                        <a:solidFill>
                          <a:schemeClr val="tx2"/>
                        </a:solidFill>
                      </a:endParaRPr>
                    </a:p>
                    <a:p>
                      <a:pPr algn="l"/>
                      <a:r>
                        <a:rPr lang="en-NZ" sz="1100" b="0" baseline="0" dirty="0" smtClean="0">
                          <a:solidFill>
                            <a:schemeClr val="tx2"/>
                          </a:solidFill>
                        </a:rPr>
                        <a:t>If the gaps are not addressed there will be high impact, but there is are clear incentives for the market to resolve the gaps. </a:t>
                      </a:r>
                      <a:endParaRPr lang="en-NZ" sz="11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r>
                        <a:rPr lang="en-NZ" sz="1200" u="none" dirty="0" smtClean="0">
                          <a:solidFill>
                            <a:schemeClr val="tx2"/>
                          </a:solidFill>
                        </a:rPr>
                        <a:t>High</a:t>
                      </a:r>
                      <a:r>
                        <a:rPr lang="en-NZ" sz="1200" u="none" baseline="0" dirty="0" smtClean="0">
                          <a:solidFill>
                            <a:schemeClr val="tx2"/>
                          </a:solidFill>
                        </a:rPr>
                        <a:t> Coordination/High Impact</a:t>
                      </a:r>
                    </a:p>
                    <a:p>
                      <a:pPr algn="ctr"/>
                      <a:endParaRPr lang="en-NZ" sz="1200" u="none" baseline="0" dirty="0" smtClean="0">
                        <a:solidFill>
                          <a:schemeClr val="tx2"/>
                        </a:solidFill>
                      </a:endParaRPr>
                    </a:p>
                    <a:p>
                      <a:pPr algn="l"/>
                      <a:r>
                        <a:rPr lang="en-NZ" sz="1100" b="0" u="none" baseline="0" dirty="0" smtClean="0">
                          <a:solidFill>
                            <a:schemeClr val="tx2"/>
                          </a:solidFill>
                        </a:rPr>
                        <a:t>If these gaps are not addressed, this would have a significant impact on aggregate tourism value in New Zealand.</a:t>
                      </a:r>
                    </a:p>
                    <a:p>
                      <a:pPr algn="l"/>
                      <a:r>
                        <a:rPr lang="en-NZ" sz="1100" b="0" u="none" baseline="0" dirty="0" smtClean="0">
                          <a:solidFill>
                            <a:schemeClr val="tx2"/>
                          </a:solidFill>
                        </a:rPr>
                        <a:t>Warrants actions to overcome gaps.  </a:t>
                      </a:r>
                      <a:endParaRPr lang="en-NZ" sz="1100" b="0" u="none"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extLst>
                  <a:ext uri="{0D108BD9-81ED-4DB2-BD59-A6C34878D82A}">
                    <a16:rowId xmlns:a16="http://schemas.microsoft.com/office/drawing/2014/main" xmlns="" val="10000"/>
                  </a:ext>
                </a:extLst>
              </a:tr>
              <a:tr h="1710902">
                <a:tc>
                  <a:txBody>
                    <a:bodyPr/>
                    <a:lstStyle/>
                    <a:p>
                      <a:pPr algn="ctr"/>
                      <a:r>
                        <a:rPr lang="en-NZ" sz="1200" b="1" dirty="0" smtClean="0">
                          <a:solidFill>
                            <a:schemeClr val="tx2"/>
                          </a:solidFill>
                        </a:rPr>
                        <a:t>Low Impact/Low Coordination </a:t>
                      </a:r>
                    </a:p>
                    <a:p>
                      <a:pPr algn="ctr"/>
                      <a:endParaRPr lang="en-NZ" sz="1200" b="1" dirty="0" smtClean="0">
                        <a:solidFill>
                          <a:schemeClr val="tx2"/>
                        </a:solidFill>
                      </a:endParaRPr>
                    </a:p>
                    <a:p>
                      <a:pPr algn="l"/>
                      <a:r>
                        <a:rPr lang="en-NZ" sz="1100" b="0" dirty="0" smtClean="0">
                          <a:solidFill>
                            <a:schemeClr val="tx2"/>
                          </a:solidFill>
                        </a:rPr>
                        <a:t>Addressing these gaps through specific actions</a:t>
                      </a:r>
                      <a:r>
                        <a:rPr lang="en-NZ" sz="1100" b="0" baseline="0" dirty="0" smtClean="0">
                          <a:solidFill>
                            <a:schemeClr val="tx2"/>
                          </a:solidFill>
                        </a:rPr>
                        <a:t> is not warranted as there are incentives in place for the gaps to be addressed by the market.  </a:t>
                      </a:r>
                      <a:r>
                        <a:rPr lang="en-NZ" sz="1100" b="0" dirty="0" smtClean="0">
                          <a:solidFill>
                            <a:schemeClr val="tx2"/>
                          </a:solidFill>
                        </a:rPr>
                        <a:t> </a:t>
                      </a:r>
                      <a:endParaRPr lang="en-NZ" sz="11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tc>
                  <a:txBody>
                    <a:bodyPr/>
                    <a:lstStyle/>
                    <a:p>
                      <a:pPr algn="ctr"/>
                      <a:r>
                        <a:rPr lang="en-NZ" sz="1200" b="1" dirty="0" smtClean="0">
                          <a:solidFill>
                            <a:schemeClr val="tx2"/>
                          </a:solidFill>
                        </a:rPr>
                        <a:t>Low Impact/High</a:t>
                      </a:r>
                      <a:r>
                        <a:rPr lang="en-NZ" sz="1200" b="1" baseline="0" dirty="0" smtClean="0">
                          <a:solidFill>
                            <a:schemeClr val="tx2"/>
                          </a:solidFill>
                        </a:rPr>
                        <a:t> Coordination </a:t>
                      </a:r>
                    </a:p>
                    <a:p>
                      <a:pPr algn="ctr"/>
                      <a:endParaRPr lang="en-NZ" sz="1200" b="1" baseline="0" dirty="0" smtClean="0">
                        <a:solidFill>
                          <a:schemeClr val="tx2"/>
                        </a:solidFill>
                      </a:endParaRPr>
                    </a:p>
                    <a:p>
                      <a:pPr algn="l"/>
                      <a:r>
                        <a:rPr lang="en-NZ" sz="1100" b="0" dirty="0" smtClean="0">
                          <a:solidFill>
                            <a:schemeClr val="tx2"/>
                          </a:solidFill>
                        </a:rPr>
                        <a:t>Less national-level</a:t>
                      </a:r>
                      <a:r>
                        <a:rPr lang="en-NZ" sz="1100" b="0" baseline="0" dirty="0" smtClean="0">
                          <a:solidFill>
                            <a:schemeClr val="tx2"/>
                          </a:solidFill>
                        </a:rPr>
                        <a:t> </a:t>
                      </a:r>
                      <a:r>
                        <a:rPr lang="en-NZ" sz="1100" b="0" dirty="0" smtClean="0">
                          <a:solidFill>
                            <a:schemeClr val="tx2"/>
                          </a:solidFill>
                        </a:rPr>
                        <a:t>tourism impact if gaps not addressed and with </a:t>
                      </a:r>
                      <a:r>
                        <a:rPr lang="en-NZ" sz="1100" b="0" baseline="0" dirty="0" smtClean="0">
                          <a:solidFill>
                            <a:schemeClr val="tx2"/>
                          </a:solidFill>
                        </a:rPr>
                        <a:t>a high level of coordination needed. Warrants action on case-by-case basis, e.g. to take into account regional priorities and impacts. </a:t>
                      </a:r>
                      <a:endParaRPr lang="en-NZ" sz="11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E6F6"/>
                    </a:solidFill>
                  </a:tcPr>
                </a:tc>
                <a:extLst>
                  <a:ext uri="{0D108BD9-81ED-4DB2-BD59-A6C34878D82A}">
                    <a16:rowId xmlns:a16="http://schemas.microsoft.com/office/drawing/2014/main" xmlns="" val="10001"/>
                  </a:ext>
                </a:extLst>
              </a:tr>
            </a:tbl>
          </a:graphicData>
        </a:graphic>
      </p:graphicFrame>
      <p:sp>
        <p:nvSpPr>
          <p:cNvPr id="5" name="Content Placeholder 2"/>
          <p:cNvSpPr txBox="1">
            <a:spLocks/>
          </p:cNvSpPr>
          <p:nvPr/>
        </p:nvSpPr>
        <p:spPr bwMode="auto">
          <a:xfrm>
            <a:off x="2123728" y="4423659"/>
            <a:ext cx="5564128" cy="35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defTabSz="457200" rtl="0" eaLnBrk="0" fontAlgn="base" hangingPunct="0">
              <a:spcBef>
                <a:spcPts val="600"/>
              </a:spcBef>
              <a:spcAft>
                <a:spcPct val="0"/>
              </a:spcAft>
              <a:buFont typeface="Arial"/>
              <a:buChar char="•"/>
              <a:defRPr sz="2800" kern="1200">
                <a:solidFill>
                  <a:srgbClr val="53565A"/>
                </a:solidFill>
                <a:latin typeface="Verdana"/>
                <a:ea typeface="ＭＳ Ｐゴシック" charset="0"/>
                <a:cs typeface="Museo Sans 300"/>
              </a:defRPr>
            </a:lvl1pPr>
            <a:lvl2pPr marL="742950" indent="-285750" algn="l" defTabSz="457200" rtl="0" eaLnBrk="0" fontAlgn="base" hangingPunct="0">
              <a:spcBef>
                <a:spcPts val="600"/>
              </a:spcBef>
              <a:spcAft>
                <a:spcPct val="0"/>
              </a:spcAft>
              <a:buFont typeface="Arial" charset="0"/>
              <a:buChar char="–"/>
              <a:defRPr sz="2600" kern="1200">
                <a:solidFill>
                  <a:srgbClr val="53565A"/>
                </a:solidFill>
                <a:latin typeface="Verdana"/>
                <a:ea typeface="ＭＳ Ｐゴシック" charset="0"/>
                <a:cs typeface="Museo Sans 300"/>
              </a:defRPr>
            </a:lvl2pPr>
            <a:lvl3pPr marL="1143000" indent="-228600" algn="l" defTabSz="457200" rtl="0" eaLnBrk="0" fontAlgn="base" hangingPunct="0">
              <a:spcBef>
                <a:spcPts val="600"/>
              </a:spcBef>
              <a:spcAft>
                <a:spcPct val="0"/>
              </a:spcAft>
              <a:buFont typeface="Arial" charset="0"/>
              <a:buChar char="•"/>
              <a:defRPr sz="2400" kern="1200">
                <a:solidFill>
                  <a:srgbClr val="53565A"/>
                </a:solidFill>
                <a:latin typeface="Verdana"/>
                <a:ea typeface="ＭＳ Ｐゴシック" charset="0"/>
                <a:cs typeface="Museo Sans 300"/>
              </a:defRPr>
            </a:lvl3pPr>
            <a:lvl4pPr marL="1600200" indent="-228600" algn="l" defTabSz="457200" rtl="0" eaLnBrk="0" fontAlgn="base" hangingPunct="0">
              <a:spcBef>
                <a:spcPts val="400"/>
              </a:spcBef>
              <a:spcAft>
                <a:spcPct val="0"/>
              </a:spcAft>
              <a:buFont typeface="Arial" charset="0"/>
              <a:buChar char="–"/>
              <a:defRPr sz="2000" kern="1200">
                <a:solidFill>
                  <a:srgbClr val="53565A"/>
                </a:solidFill>
                <a:latin typeface="Verdana"/>
                <a:ea typeface="ＭＳ Ｐゴシック" charset="0"/>
                <a:cs typeface="Museo Sans 300"/>
              </a:defRPr>
            </a:lvl4pPr>
            <a:lvl5pPr marL="2057400" indent="-228600" algn="l" defTabSz="457200" rtl="0" eaLnBrk="0" fontAlgn="base" hangingPunct="0">
              <a:spcBef>
                <a:spcPts val="400"/>
              </a:spcBef>
              <a:spcAft>
                <a:spcPct val="0"/>
              </a:spcAft>
              <a:buFont typeface="Arial" charset="0"/>
              <a:buChar char="»"/>
              <a:defRPr sz="1600" kern="1200">
                <a:solidFill>
                  <a:srgbClr val="53565A"/>
                </a:solidFill>
                <a:latin typeface="Verdana"/>
                <a:ea typeface="ＭＳ Ｐゴシック" charset="0"/>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900" b="1" dirty="0" smtClean="0">
                <a:solidFill>
                  <a:srgbClr val="0070C0"/>
                </a:solidFill>
              </a:rPr>
              <a:t>Low 	</a:t>
            </a:r>
            <a:r>
              <a:rPr lang="en-NZ" sz="1200" b="1" dirty="0" smtClean="0">
                <a:solidFill>
                  <a:schemeClr val="tx2"/>
                </a:solidFill>
              </a:rPr>
              <a:t>		</a:t>
            </a:r>
            <a:r>
              <a:rPr lang="en-NZ" sz="1000" b="1" dirty="0" smtClean="0">
                <a:solidFill>
                  <a:schemeClr val="tx2"/>
                </a:solidFill>
              </a:rPr>
              <a:t>Level of Coordination Required	</a:t>
            </a:r>
            <a:r>
              <a:rPr lang="en-NZ" sz="1200" b="1" dirty="0" smtClean="0">
                <a:solidFill>
                  <a:schemeClr val="tx2"/>
                </a:solidFill>
              </a:rPr>
              <a:t>			</a:t>
            </a:r>
            <a:r>
              <a:rPr lang="en-NZ" sz="900" b="1" dirty="0" smtClean="0">
                <a:solidFill>
                  <a:srgbClr val="0070C0"/>
                </a:solidFill>
              </a:rPr>
              <a:t>High </a:t>
            </a:r>
          </a:p>
        </p:txBody>
      </p:sp>
      <p:sp>
        <p:nvSpPr>
          <p:cNvPr id="6" name="Content Placeholder 2"/>
          <p:cNvSpPr txBox="1">
            <a:spLocks/>
          </p:cNvSpPr>
          <p:nvPr/>
        </p:nvSpPr>
        <p:spPr bwMode="auto">
          <a:xfrm>
            <a:off x="827584" y="1275606"/>
            <a:ext cx="1260140" cy="32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defTabSz="457200" rtl="0" eaLnBrk="0" fontAlgn="base" hangingPunct="0">
              <a:spcBef>
                <a:spcPts val="600"/>
              </a:spcBef>
              <a:spcAft>
                <a:spcPct val="0"/>
              </a:spcAft>
              <a:buFont typeface="Arial"/>
              <a:buChar char="•"/>
              <a:defRPr sz="2800" kern="1200">
                <a:solidFill>
                  <a:srgbClr val="53565A"/>
                </a:solidFill>
                <a:latin typeface="Verdana"/>
                <a:ea typeface="ＭＳ Ｐゴシック" charset="0"/>
                <a:cs typeface="Museo Sans 300"/>
              </a:defRPr>
            </a:lvl1pPr>
            <a:lvl2pPr marL="742950" indent="-285750" algn="l" defTabSz="457200" rtl="0" eaLnBrk="0" fontAlgn="base" hangingPunct="0">
              <a:spcBef>
                <a:spcPts val="600"/>
              </a:spcBef>
              <a:spcAft>
                <a:spcPct val="0"/>
              </a:spcAft>
              <a:buFont typeface="Arial" charset="0"/>
              <a:buChar char="–"/>
              <a:defRPr sz="2600" kern="1200">
                <a:solidFill>
                  <a:srgbClr val="53565A"/>
                </a:solidFill>
                <a:latin typeface="Verdana"/>
                <a:ea typeface="ＭＳ Ｐゴシック" charset="0"/>
                <a:cs typeface="Museo Sans 300"/>
              </a:defRPr>
            </a:lvl2pPr>
            <a:lvl3pPr marL="1143000" indent="-228600" algn="l" defTabSz="457200" rtl="0" eaLnBrk="0" fontAlgn="base" hangingPunct="0">
              <a:spcBef>
                <a:spcPts val="600"/>
              </a:spcBef>
              <a:spcAft>
                <a:spcPct val="0"/>
              </a:spcAft>
              <a:buFont typeface="Arial" charset="0"/>
              <a:buChar char="•"/>
              <a:defRPr sz="2400" kern="1200">
                <a:solidFill>
                  <a:srgbClr val="53565A"/>
                </a:solidFill>
                <a:latin typeface="Verdana"/>
                <a:ea typeface="ＭＳ Ｐゴシック" charset="0"/>
                <a:cs typeface="Museo Sans 300"/>
              </a:defRPr>
            </a:lvl3pPr>
            <a:lvl4pPr marL="1600200" indent="-228600" algn="l" defTabSz="457200" rtl="0" eaLnBrk="0" fontAlgn="base" hangingPunct="0">
              <a:spcBef>
                <a:spcPts val="400"/>
              </a:spcBef>
              <a:spcAft>
                <a:spcPct val="0"/>
              </a:spcAft>
              <a:buFont typeface="Arial" charset="0"/>
              <a:buChar char="–"/>
              <a:defRPr sz="2000" kern="1200">
                <a:solidFill>
                  <a:srgbClr val="53565A"/>
                </a:solidFill>
                <a:latin typeface="Verdana"/>
                <a:ea typeface="ＭＳ Ｐゴシック" charset="0"/>
                <a:cs typeface="Museo Sans 300"/>
              </a:defRPr>
            </a:lvl4pPr>
            <a:lvl5pPr marL="2057400" indent="-228600" algn="l" defTabSz="457200" rtl="0" eaLnBrk="0" fontAlgn="base" hangingPunct="0">
              <a:spcBef>
                <a:spcPts val="400"/>
              </a:spcBef>
              <a:spcAft>
                <a:spcPct val="0"/>
              </a:spcAft>
              <a:buFont typeface="Arial" charset="0"/>
              <a:buChar char="»"/>
              <a:defRPr sz="1600" kern="1200">
                <a:solidFill>
                  <a:srgbClr val="53565A"/>
                </a:solidFill>
                <a:latin typeface="Verdana"/>
                <a:ea typeface="ＭＳ Ｐゴシック" charset="0"/>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900" b="1" dirty="0" smtClean="0">
                <a:solidFill>
                  <a:srgbClr val="0070C0"/>
                </a:solidFill>
              </a:rPr>
              <a:t>	     High</a:t>
            </a:r>
            <a:r>
              <a:rPr lang="en-NZ" sz="900" b="1" dirty="0" smtClean="0">
                <a:solidFill>
                  <a:schemeClr val="tx2"/>
                </a:solidFill>
              </a:rPr>
              <a:t> </a:t>
            </a:r>
          </a:p>
          <a:p>
            <a:pPr marL="0" indent="0">
              <a:buNone/>
            </a:pPr>
            <a:endParaRPr lang="en-NZ" sz="1200" b="1" dirty="0">
              <a:solidFill>
                <a:schemeClr val="tx2"/>
              </a:solidFill>
            </a:endParaRPr>
          </a:p>
          <a:p>
            <a:pPr marL="0" indent="0">
              <a:buNone/>
            </a:pPr>
            <a:endParaRPr lang="en-NZ" sz="800" b="1" dirty="0" smtClean="0">
              <a:solidFill>
                <a:schemeClr val="tx2"/>
              </a:solidFill>
            </a:endParaRPr>
          </a:p>
          <a:p>
            <a:pPr marL="0" indent="0">
              <a:buNone/>
            </a:pPr>
            <a:endParaRPr lang="en-NZ" sz="1200" b="1" dirty="0" smtClean="0">
              <a:solidFill>
                <a:schemeClr val="tx2"/>
              </a:solidFill>
            </a:endParaRPr>
          </a:p>
          <a:p>
            <a:pPr marL="0" indent="0">
              <a:buNone/>
            </a:pPr>
            <a:endParaRPr lang="en-NZ" sz="1200" b="1" dirty="0" smtClean="0">
              <a:solidFill>
                <a:schemeClr val="tx2"/>
              </a:solidFill>
            </a:endParaRPr>
          </a:p>
          <a:p>
            <a:pPr marL="0" indent="0">
              <a:buNone/>
            </a:pPr>
            <a:r>
              <a:rPr lang="en-NZ" sz="1000" b="1" dirty="0" smtClean="0">
                <a:solidFill>
                  <a:schemeClr val="tx2"/>
                </a:solidFill>
              </a:rPr>
              <a:t>Impact of Addressing the Infrastructure Gap </a:t>
            </a:r>
          </a:p>
          <a:p>
            <a:pPr marL="0" indent="0">
              <a:buNone/>
            </a:pPr>
            <a:endParaRPr lang="en-NZ" sz="800" b="1" dirty="0">
              <a:solidFill>
                <a:schemeClr val="tx2"/>
              </a:solidFill>
            </a:endParaRPr>
          </a:p>
          <a:p>
            <a:pPr marL="0" indent="0">
              <a:buNone/>
            </a:pPr>
            <a:endParaRPr lang="en-NZ" sz="1200" b="1" dirty="0" smtClean="0">
              <a:solidFill>
                <a:schemeClr val="tx2"/>
              </a:solidFill>
            </a:endParaRPr>
          </a:p>
          <a:p>
            <a:pPr marL="0" indent="0">
              <a:buNone/>
            </a:pPr>
            <a:endParaRPr lang="en-NZ" sz="1200" b="1" dirty="0">
              <a:solidFill>
                <a:schemeClr val="tx2"/>
              </a:solidFill>
            </a:endParaRPr>
          </a:p>
          <a:p>
            <a:pPr marL="0" indent="0">
              <a:buNone/>
            </a:pPr>
            <a:endParaRPr lang="en-NZ" sz="1200" b="1" dirty="0" smtClean="0">
              <a:solidFill>
                <a:schemeClr val="tx2"/>
              </a:solidFill>
            </a:endParaRPr>
          </a:p>
          <a:p>
            <a:pPr marL="0" indent="0">
              <a:buNone/>
            </a:pPr>
            <a:r>
              <a:rPr lang="en-NZ" sz="900" b="1" dirty="0" smtClean="0">
                <a:solidFill>
                  <a:srgbClr val="0070C0"/>
                </a:solidFill>
              </a:rPr>
              <a:t>	    Low</a:t>
            </a:r>
          </a:p>
        </p:txBody>
      </p:sp>
    </p:spTree>
    <p:extLst>
      <p:ext uri="{BB962C8B-B14F-4D97-AF65-F5344CB8AC3E}">
        <p14:creationId xmlns:p14="http://schemas.microsoft.com/office/powerpoint/2010/main" val="1964662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APPTTemplateV1">
  <a:themeElements>
    <a:clrScheme name="TIA Theme">
      <a:dk1>
        <a:srgbClr val="00BFD7"/>
      </a:dk1>
      <a:lt1>
        <a:sysClr val="window" lastClr="FFFFFF"/>
      </a:lt1>
      <a:dk2>
        <a:srgbClr val="53565A"/>
      </a:dk2>
      <a:lt2>
        <a:srgbClr val="FFFFFF"/>
      </a:lt2>
      <a:accent1>
        <a:srgbClr val="53565A"/>
      </a:accent1>
      <a:accent2>
        <a:srgbClr val="D0D0CE"/>
      </a:accent2>
      <a:accent3>
        <a:srgbClr val="00BFD7"/>
      </a:accent3>
      <a:accent4>
        <a:srgbClr val="87BA55"/>
      </a:accent4>
      <a:accent5>
        <a:srgbClr val="7E838A"/>
      </a:accent5>
      <a:accent6>
        <a:srgbClr val="BB1B51"/>
      </a:accent6>
      <a:hlink>
        <a:srgbClr val="D0D0CE"/>
      </a:hlink>
      <a:folHlink>
        <a:srgbClr val="00BF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ational Tourism Infrastructure Assessment - Powerpoint Summary - 27 March 2017" id="{D12DD85A-2346-44BB-97E2-06D7A1CD9097}" vid="{F3DED242-5C4C-4313-B6CD-DB3E64BF3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National Tourism Infrastructure Assessment - Powerpoint Summary - 27 March 2017</Template>
  <TotalTime>1416</TotalTime>
  <Words>3087</Words>
  <Application>Microsoft Office PowerPoint</Application>
  <PresentationFormat>On-screen Show (16:9)</PresentationFormat>
  <Paragraphs>294</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TIAPPTTemplateV1</vt:lpstr>
      <vt:lpstr>National Tourism Infrastructure Assessment – Summary </vt:lpstr>
      <vt:lpstr>Why Conduct an Assessment? </vt:lpstr>
      <vt:lpstr>Infrastructure: Implications and Opportunities </vt:lpstr>
      <vt:lpstr>Multiple Infrastructure Responses </vt:lpstr>
      <vt:lpstr>TIA’s Response</vt:lpstr>
      <vt:lpstr>National Tourism Infrastructure Assessment - Methodology </vt:lpstr>
      <vt:lpstr>Development of the Prioritisation Framework</vt:lpstr>
      <vt:lpstr>The Prioritisation Framework: 7 Stages</vt:lpstr>
      <vt:lpstr>Prioritisation Framework: the Matrix</vt:lpstr>
      <vt:lpstr>The Outcome:  National  Priorities</vt:lpstr>
      <vt:lpstr>National Priorities </vt:lpstr>
      <vt:lpstr>National Priorities (continued)</vt:lpstr>
      <vt:lpstr>National Priorities (continued)</vt:lpstr>
      <vt:lpstr>Regional Priorities </vt:lpstr>
      <vt:lpstr>  Top 5 issues (impact dimension) – high visitation regions</vt:lpstr>
      <vt:lpstr>Top five issues (impact dimension) - regions with greatest visitor to resident ratios (peak season)</vt:lpstr>
      <vt:lpstr>Public Toilets -   Top 5 Regions</vt:lpstr>
      <vt:lpstr>Regional Matrix Northland </vt:lpstr>
      <vt:lpstr>Barriers  </vt:lpstr>
      <vt:lpstr>Solutions    </vt:lpstr>
      <vt:lpstr>Mixed Use Project Pipeline  </vt:lpstr>
      <vt:lpstr>Key Findings</vt:lpstr>
      <vt:lpstr>Key Findings (continued) </vt:lpstr>
      <vt:lpstr>Next Steps for TIA</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Tourism Infrastructure Assessment – Summary</dc:title>
  <dc:creator>Bruce Bassett</dc:creator>
  <cp:lastModifiedBy>Rose Northcott</cp:lastModifiedBy>
  <cp:revision>61</cp:revision>
  <cp:lastPrinted>2017-04-11T01:18:35Z</cp:lastPrinted>
  <dcterms:created xsi:type="dcterms:W3CDTF">2017-03-28T03:33:00Z</dcterms:created>
  <dcterms:modified xsi:type="dcterms:W3CDTF">2017-04-11T22:07:14Z</dcterms:modified>
</cp:coreProperties>
</file>